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42"/>
  </p:handout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85" r:id="rId9"/>
    <p:sldId id="262" r:id="rId10"/>
    <p:sldId id="263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</p:sldIdLst>
  <p:sldSz cx="9144000" cy="6858000" type="screen4x3"/>
  <p:notesSz cx="6858000" cy="9144000"/>
  <p:defaultTextStyle>
    <a:defPPr>
      <a:defRPr lang="es-G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36D9E-05E9-47B7-8B09-9C776C9E8687}" type="datetimeFigureOut">
              <a:rPr lang="es-GT" smtClean="0"/>
              <a:pPr/>
              <a:t>28/01/2013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406A9-1E6E-46F0-8731-047B7E4CFD1F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A48290-5ABC-4E3E-A139-A448E11292FE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A3A145-476D-4067-92C8-F8615AEBDACD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C5C0C-8326-491C-8C81-E7C64AFAD134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577F29-A46B-405F-A114-C66D9DC27FF3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8537B7-64A2-4F3F-A55E-EF60435DBDDB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D5B123-3D3A-4141-AC7F-E77E30D09BA9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BF7AE3-0CB2-4201-BA98-B102EF8E5A18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FB9B20-1DF7-4166-9576-9C50989C4524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175279-8828-4EA6-A672-6052DA90148B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52AA32-B7A3-41E9-B957-D51777167D45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2EE95E-8669-4D9B-A7BB-C4AD672315D5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570147-C052-4A18-A749-D16519AB3A6D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C987CC-6CAA-4190-BCD2-91BB97A6CB1B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790CBD-27BD-4DF0-ACFA-07836F2EE08D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70810F-8DF0-4F0F-92CE-6FA78B5AFB61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08E175-248E-4DA0-8C16-C40B8341EF01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6A06DF-F453-4CBF-98F5-D859A906736E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A22F46-2B95-4D40-AD35-513865934B2D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3A3220-247B-43EC-8F94-533ED451E4A6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BBDC3A-271F-4699-8501-3C63D97E8E5A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FEE2A2B3-145E-4BE9-9B81-7DC730D16738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CBE14265-C5F3-448B-B897-F33B02097355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FA5CC1F-7407-4FBD-A422-64CC5F5CAD87}" type="datetimeFigureOut">
              <a:rPr lang="es-GT" smtClean="0"/>
              <a:pPr>
                <a:defRPr/>
              </a:pPr>
              <a:t>28/01/2013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GT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BB552E-0A7B-475D-99D8-DA10437154EB}" type="slidenum">
              <a:rPr lang="es-GT" smtClean="0"/>
              <a:pPr>
                <a:defRPr/>
              </a:pPr>
              <a:t>‹Nº›</a:t>
            </a:fld>
            <a:endParaRPr lang="es-G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600079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  <a:t>AUDITORIA GUBERNAMENTAL</a:t>
            </a:r>
            <a:b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  <a:t> DEFINICION</a:t>
            </a:r>
            <a:b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b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  <a:t>Comprende un conjunto de actividades y acciones técnicas y legales, ejercidas por la contraloría general de cuentas, y las unidades de auditoría interna, para evaluar todo el ámbito operacional, funcional y legal de los entes públicos, a través de prácticas modernas de auditoría.</a:t>
            </a:r>
            <a:br>
              <a:rPr lang="es-GT" sz="3200" b="0" cap="none" dirty="0" smtClean="0">
                <a:solidFill>
                  <a:schemeClr val="tx2">
                    <a:satMod val="20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s-GT" sz="3200" b="0" cap="none" dirty="0">
              <a:solidFill>
                <a:schemeClr val="tx2">
                  <a:satMod val="20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Rectángulo"/>
          <p:cNvSpPr>
            <a:spLocks noChangeArrowheads="1"/>
          </p:cNvSpPr>
          <p:nvPr/>
        </p:nvSpPr>
        <p:spPr bwMode="auto">
          <a:xfrm>
            <a:off x="785786" y="785794"/>
            <a:ext cx="73581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GT" sz="3200" dirty="0" smtClean="0">
                <a:latin typeface="Calibri" pitchFamily="34" charset="0"/>
                <a:cs typeface="Calibri" pitchFamily="34" charset="0"/>
              </a:rPr>
              <a:t>Comunicar  oportuna </a:t>
            </a:r>
            <a:r>
              <a:rPr lang="es-GT" sz="3200" dirty="0">
                <a:latin typeface="Calibri" pitchFamily="34" charset="0"/>
                <a:cs typeface="Calibri" pitchFamily="34" charset="0"/>
              </a:rPr>
              <a:t>y claramente a </a:t>
            </a:r>
            <a:r>
              <a:rPr lang="es-GT" sz="3200" dirty="0" smtClean="0">
                <a:latin typeface="Calibri" pitchFamily="34" charset="0"/>
                <a:cs typeface="Calibri" pitchFamily="34" charset="0"/>
              </a:rPr>
              <a:t>las Autoridades </a:t>
            </a:r>
            <a:r>
              <a:rPr lang="es-GT" sz="3200" dirty="0">
                <a:latin typeface="Calibri" pitchFamily="34" charset="0"/>
                <a:cs typeface="Calibri" pitchFamily="34" charset="0"/>
              </a:rPr>
              <a:t>de las entidades y a otros niveles de </a:t>
            </a:r>
            <a:r>
              <a:rPr lang="es-GT" sz="3200" dirty="0" smtClean="0">
                <a:latin typeface="Calibri" pitchFamily="34" charset="0"/>
                <a:cs typeface="Calibri" pitchFamily="34" charset="0"/>
              </a:rPr>
              <a:t>gobierno las deficiencias detectadas.</a:t>
            </a:r>
          </a:p>
          <a:p>
            <a:pPr algn="just"/>
            <a:r>
              <a:rPr lang="es-GT" sz="3200" dirty="0" smtClean="0">
                <a:latin typeface="Calibri" pitchFamily="34" charset="0"/>
                <a:cs typeface="Calibri" pitchFamily="34" charset="0"/>
              </a:rPr>
              <a:t>   </a:t>
            </a:r>
            <a:endParaRPr lang="es-GT" sz="32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GT" sz="3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es-GT" sz="3200" dirty="0" smtClean="0">
                <a:latin typeface="Calibri" pitchFamily="34" charset="0"/>
                <a:cs typeface="Calibri" pitchFamily="34" charset="0"/>
              </a:rPr>
              <a:t>Evaluar </a:t>
            </a:r>
            <a:r>
              <a:rPr lang="es-GT" sz="3200" dirty="0">
                <a:latin typeface="Calibri" pitchFamily="34" charset="0"/>
                <a:cs typeface="Calibri" pitchFamily="34" charset="0"/>
              </a:rPr>
              <a:t>el logro de las metas fijadas en los planes y programas trazados por el Gobierno y por cada una de sus Entidades u Organismos.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Rectángulo"/>
          <p:cNvSpPr>
            <a:spLocks noChangeArrowheads="1"/>
          </p:cNvSpPr>
          <p:nvPr/>
        </p:nvSpPr>
        <p:spPr bwMode="auto">
          <a:xfrm>
            <a:off x="500034" y="857232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3200" b="1" dirty="0" smtClean="0">
                <a:latin typeface="Corbel" pitchFamily="34" charset="0"/>
              </a:rPr>
              <a:t>RESPONSABILIDADES  DE LA AUDITORIA</a:t>
            </a:r>
          </a:p>
          <a:p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Evaluar </a:t>
            </a:r>
            <a:r>
              <a:rPr lang="es-GT" sz="3200" dirty="0">
                <a:latin typeface="Corbel" pitchFamily="34" charset="0"/>
              </a:rPr>
              <a:t>la correcta utilización de los recursos públicos verificando el cumplimiento de las disposiciones legales y reglamentarias</a:t>
            </a:r>
            <a:r>
              <a:rPr lang="es-GT" sz="3200" dirty="0" smtClean="0">
                <a:latin typeface="Corbel" pitchFamily="34" charset="0"/>
              </a:rPr>
              <a:t>.</a:t>
            </a:r>
          </a:p>
          <a:p>
            <a:pPr algn="just"/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Determinar </a:t>
            </a:r>
            <a:r>
              <a:rPr lang="es-GT" sz="3200" dirty="0">
                <a:latin typeface="Corbel" pitchFamily="34" charset="0"/>
              </a:rPr>
              <a:t>la razonabilidad de la información financiera.</a:t>
            </a:r>
          </a:p>
          <a:p>
            <a:r>
              <a:rPr lang="es-GT" sz="3200" dirty="0">
                <a:latin typeface="Corbel" pitchFamily="34" charset="0"/>
              </a:rPr>
              <a:t>    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57224" y="1500174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sz="3200" dirty="0" smtClean="0">
                <a:latin typeface="Calibri" pitchFamily="34" charset="0"/>
                <a:cs typeface="Calibri" pitchFamily="34" charset="0"/>
              </a:rPr>
              <a:t>Determinar el grado en que se han alcanzado los objetivos previstos y los resultados obtenidos en relación a los recursos asignados  como  al cumplimiento de los planes y programas aprobados en la entidad examinada.</a:t>
            </a:r>
            <a:endParaRPr lang="es-GT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Rectángulo"/>
          <p:cNvSpPr>
            <a:spLocks noChangeArrowheads="1"/>
          </p:cNvSpPr>
          <p:nvPr/>
        </p:nvSpPr>
        <p:spPr bwMode="auto">
          <a:xfrm>
            <a:off x="500034" y="1071546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GT" sz="3200" b="1" dirty="0" smtClean="0">
                <a:latin typeface="Corbel" pitchFamily="34" charset="0"/>
              </a:rPr>
              <a:t>FUNCIONES DE LA AUDITORIA GUBERNAMENTAL</a:t>
            </a:r>
          </a:p>
          <a:p>
            <a:endParaRPr lang="es-GT" sz="3200" dirty="0" smtClean="0">
              <a:latin typeface="Corbel" pitchFamily="34" charset="0"/>
            </a:endParaRPr>
          </a:p>
          <a:p>
            <a:r>
              <a:rPr lang="es-GT" sz="3200" dirty="0" smtClean="0">
                <a:latin typeface="Corbel" pitchFamily="34" charset="0"/>
              </a:rPr>
              <a:t>1)  CONTROL </a:t>
            </a:r>
            <a:r>
              <a:rPr lang="es-GT" sz="3200" dirty="0">
                <a:latin typeface="Corbel" pitchFamily="34" charset="0"/>
              </a:rPr>
              <a:t>FINANCIERO: </a:t>
            </a:r>
            <a:endParaRPr lang="es-GT" sz="3200" dirty="0" smtClean="0">
              <a:latin typeface="Corbel" pitchFamily="34" charset="0"/>
            </a:endParaRPr>
          </a:p>
          <a:p>
            <a:endParaRPr lang="es-GT" sz="3200" dirty="0" smtClean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Monitorear </a:t>
            </a:r>
            <a:r>
              <a:rPr lang="es-GT" sz="3200" dirty="0">
                <a:latin typeface="Corbel" pitchFamily="34" charset="0"/>
              </a:rPr>
              <a:t>la ejecución del presupuesto, supervisar las finanzas, certificar el informe final general e introducir al Poder Legislativo un informe Anual de Revisión Contable.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Rectángulo"/>
          <p:cNvSpPr>
            <a:spLocks noChangeArrowheads="1"/>
          </p:cNvSpPr>
          <p:nvPr/>
        </p:nvSpPr>
        <p:spPr bwMode="auto">
          <a:xfrm>
            <a:off x="214282" y="571480"/>
            <a:ext cx="857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3200" b="1" dirty="0" smtClean="0">
                <a:latin typeface="Corbel" pitchFamily="34" charset="0"/>
              </a:rPr>
              <a:t>2)   CUMPLIMIENTO CONTABLE</a:t>
            </a:r>
          </a:p>
          <a:p>
            <a:endParaRPr lang="es-GT" sz="3200" dirty="0" smtClean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Evaluación </a:t>
            </a:r>
            <a:r>
              <a:rPr lang="es-GT" sz="3200" dirty="0">
                <a:latin typeface="Corbel" pitchFamily="34" charset="0"/>
              </a:rPr>
              <a:t>de la economía, eficiencia, y efectividad de las actividades financieras </a:t>
            </a:r>
            <a:r>
              <a:rPr lang="es-GT" sz="3200" dirty="0" smtClean="0">
                <a:latin typeface="Corbel" pitchFamily="34" charset="0"/>
              </a:rPr>
              <a:t>gubernamentales.</a:t>
            </a:r>
          </a:p>
          <a:p>
            <a:pPr algn="just"/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>
                <a:latin typeface="Corbel" pitchFamily="34" charset="0"/>
              </a:rPr>
              <a:t> </a:t>
            </a:r>
            <a:r>
              <a:rPr lang="es-GT" sz="3200" dirty="0" smtClean="0">
                <a:latin typeface="Corbel" pitchFamily="34" charset="0"/>
              </a:rPr>
              <a:t>Inspeccionar </a:t>
            </a:r>
            <a:r>
              <a:rPr lang="es-GT" sz="3200" dirty="0">
                <a:latin typeface="Corbel" pitchFamily="34" charset="0"/>
              </a:rPr>
              <a:t>los casos de fraude, irregularidades y abusos en el cumplimiento de los </a:t>
            </a:r>
            <a:r>
              <a:rPr lang="es-GT" sz="3200" dirty="0" smtClean="0">
                <a:latin typeface="Corbel" pitchFamily="34" charset="0"/>
              </a:rPr>
              <a:t>deberes.</a:t>
            </a:r>
          </a:p>
          <a:p>
            <a:pPr algn="just"/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Evaluar </a:t>
            </a:r>
            <a:r>
              <a:rPr lang="es-GT" sz="3200" dirty="0">
                <a:latin typeface="Corbel" pitchFamily="34" charset="0"/>
              </a:rPr>
              <a:t>las responsabilidades financieras de los funcionarios públicos.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Rectángulo"/>
          <p:cNvSpPr>
            <a:spLocks noChangeArrowheads="1"/>
          </p:cNvSpPr>
          <p:nvPr/>
        </p:nvSpPr>
        <p:spPr bwMode="auto">
          <a:xfrm>
            <a:off x="785786" y="857232"/>
            <a:ext cx="785818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GT" sz="3200" b="1" dirty="0" smtClean="0">
                <a:latin typeface="Corbel" pitchFamily="34" charset="0"/>
              </a:rPr>
              <a:t>FORMAS </a:t>
            </a:r>
            <a:r>
              <a:rPr lang="es-GT" sz="3200" b="1" dirty="0">
                <a:latin typeface="Corbel" pitchFamily="34" charset="0"/>
              </a:rPr>
              <a:t>DE AUDITORIAS </a:t>
            </a:r>
            <a:r>
              <a:rPr lang="es-GT" sz="3200" b="1" dirty="0" smtClean="0">
                <a:latin typeface="Corbel" pitchFamily="34" charset="0"/>
              </a:rPr>
              <a:t>GUBERNAMENTALES</a:t>
            </a:r>
          </a:p>
          <a:p>
            <a:endParaRPr lang="es-GT" sz="3200" dirty="0">
              <a:latin typeface="Corbel" pitchFamily="34" charset="0"/>
            </a:endParaRPr>
          </a:p>
          <a:p>
            <a:pPr marL="514350" indent="-514350">
              <a:buAutoNum type="arabicParenR"/>
            </a:pPr>
            <a:r>
              <a:rPr lang="es-GT" sz="3200" dirty="0" smtClean="0">
                <a:latin typeface="Corbel" pitchFamily="34" charset="0"/>
              </a:rPr>
              <a:t>AUDITORIA </a:t>
            </a:r>
            <a:r>
              <a:rPr lang="es-GT" sz="3200" dirty="0">
                <a:latin typeface="Corbel" pitchFamily="34" charset="0"/>
              </a:rPr>
              <a:t>DOCUMENTAL</a:t>
            </a:r>
            <a:r>
              <a:rPr lang="es-GT" sz="3200" dirty="0" smtClean="0">
                <a:latin typeface="Corbel" pitchFamily="34" charset="0"/>
              </a:rPr>
              <a:t>:</a:t>
            </a:r>
          </a:p>
          <a:p>
            <a:pPr marL="514350" indent="-514350"/>
            <a:r>
              <a:rPr lang="es-GT" sz="3200" dirty="0" smtClean="0">
                <a:latin typeface="Corbel" pitchFamily="34" charset="0"/>
              </a:rPr>
              <a:t> </a:t>
            </a:r>
          </a:p>
          <a:p>
            <a:pPr algn="just"/>
            <a:r>
              <a:rPr lang="es-GT" sz="3200" dirty="0" smtClean="0">
                <a:latin typeface="Corbel" pitchFamily="34" charset="0"/>
              </a:rPr>
              <a:t>Las </a:t>
            </a:r>
            <a:r>
              <a:rPr lang="es-GT" sz="3200" dirty="0">
                <a:latin typeface="Corbel" pitchFamily="34" charset="0"/>
              </a:rPr>
              <a:t>oficinas gubernamentales tienen la obligación de mandar los reportes financieros </a:t>
            </a:r>
            <a:r>
              <a:rPr lang="es-GT" sz="3200" dirty="0" smtClean="0">
                <a:latin typeface="Corbel" pitchFamily="34" charset="0"/>
              </a:rPr>
              <a:t>a </a:t>
            </a:r>
            <a:r>
              <a:rPr lang="es-GT" sz="3200" dirty="0">
                <a:latin typeface="Corbel" pitchFamily="34" charset="0"/>
              </a:rPr>
              <a:t>las </a:t>
            </a:r>
            <a:r>
              <a:rPr lang="es-GT" sz="3200" dirty="0" smtClean="0">
                <a:latin typeface="Corbel" pitchFamily="34" charset="0"/>
              </a:rPr>
              <a:t>delegaciones  </a:t>
            </a:r>
            <a:r>
              <a:rPr lang="es-GT" sz="3200" dirty="0">
                <a:latin typeface="Corbel" pitchFamily="34" charset="0"/>
              </a:rPr>
              <a:t>para su </a:t>
            </a:r>
            <a:r>
              <a:rPr lang="es-GT" sz="3200" dirty="0" smtClean="0">
                <a:latin typeface="Corbel" pitchFamily="34" charset="0"/>
              </a:rPr>
              <a:t>exanimación.</a:t>
            </a:r>
            <a:endParaRPr lang="es-GT" sz="3200" dirty="0">
              <a:latin typeface="Corbe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Rectángulo"/>
          <p:cNvSpPr>
            <a:spLocks noChangeArrowheads="1"/>
          </p:cNvSpPr>
          <p:nvPr/>
        </p:nvSpPr>
        <p:spPr bwMode="auto">
          <a:xfrm>
            <a:off x="500034" y="214290"/>
            <a:ext cx="842968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3200" dirty="0" smtClean="0">
                <a:latin typeface="Corbel" pitchFamily="34" charset="0"/>
              </a:rPr>
              <a:t>2)  AUDITORIA </a:t>
            </a:r>
            <a:r>
              <a:rPr lang="es-GT" sz="3200" dirty="0">
                <a:latin typeface="Corbel" pitchFamily="34" charset="0"/>
              </a:rPr>
              <a:t>DE CAMPO: </a:t>
            </a:r>
            <a:endParaRPr lang="es-GT" sz="3200" dirty="0" smtClean="0">
              <a:latin typeface="Corbel" pitchFamily="34" charset="0"/>
            </a:endParaRPr>
          </a:p>
          <a:p>
            <a:endParaRPr lang="es-GT" sz="3200" dirty="0" smtClean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Los </a:t>
            </a:r>
            <a:r>
              <a:rPr lang="es-GT" sz="3200" dirty="0">
                <a:latin typeface="Corbel" pitchFamily="34" charset="0"/>
              </a:rPr>
              <a:t>auditores están designados a instituciones gubernamentales a conducir revisiones de campo, quiere decir que regularmente u ocasionalmente visitan a estas instituciones u oficinas para examinar la parte de contabilidad, si esta revisión fuera imposible por ciertas circunstancias entonces estas oficinas u instituciones tienen la obligación de mandar un informe </a:t>
            </a:r>
            <a:r>
              <a:rPr lang="es-GT" sz="3200" dirty="0" smtClean="0">
                <a:latin typeface="Corbel" pitchFamily="34" charset="0"/>
              </a:rPr>
              <a:t>completo </a:t>
            </a:r>
            <a:r>
              <a:rPr lang="es-GT" sz="3200" dirty="0">
                <a:latin typeface="Corbel" pitchFamily="34" charset="0"/>
              </a:rPr>
              <a:t>para </a:t>
            </a:r>
            <a:r>
              <a:rPr lang="es-GT" sz="3200" dirty="0" smtClean="0">
                <a:latin typeface="Corbel" pitchFamily="34" charset="0"/>
              </a:rPr>
              <a:t>examinados.</a:t>
            </a:r>
            <a:endParaRPr lang="es-GT" sz="3200" dirty="0">
              <a:latin typeface="Corbe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Rectángulo"/>
          <p:cNvSpPr>
            <a:spLocks noChangeArrowheads="1"/>
          </p:cNvSpPr>
          <p:nvPr/>
        </p:nvSpPr>
        <p:spPr bwMode="auto">
          <a:xfrm>
            <a:off x="571472" y="1357298"/>
            <a:ext cx="814393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3200" dirty="0">
                <a:latin typeface="Corbel" pitchFamily="34" charset="0"/>
              </a:rPr>
              <a:t> </a:t>
            </a:r>
            <a:r>
              <a:rPr lang="es-GT" sz="3200" dirty="0" smtClean="0">
                <a:latin typeface="Corbel" pitchFamily="34" charset="0"/>
              </a:rPr>
              <a:t>3)  AUDITORIA </a:t>
            </a:r>
            <a:r>
              <a:rPr lang="es-GT" sz="3200" dirty="0">
                <a:latin typeface="Corbel" pitchFamily="34" charset="0"/>
              </a:rPr>
              <a:t>OPERATIVA: </a:t>
            </a:r>
            <a:endParaRPr lang="es-GT" sz="3200" dirty="0" smtClean="0">
              <a:latin typeface="Corbel" pitchFamily="34" charset="0"/>
            </a:endParaRPr>
          </a:p>
          <a:p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Esta se realiza a través de las delegaciones ubicadas en cada institución publica.</a:t>
            </a:r>
            <a:endParaRPr lang="es-GT" sz="3200" dirty="0">
              <a:latin typeface="Corbe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Rectángulo"/>
          <p:cNvSpPr>
            <a:spLocks noChangeArrowheads="1"/>
          </p:cNvSpPr>
          <p:nvPr/>
        </p:nvSpPr>
        <p:spPr bwMode="auto">
          <a:xfrm>
            <a:off x="714348" y="571480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3200" dirty="0">
                <a:latin typeface="Corbel" pitchFamily="34" charset="0"/>
              </a:rPr>
              <a:t> </a:t>
            </a:r>
            <a:r>
              <a:rPr lang="es-GT" sz="3200" dirty="0" smtClean="0">
                <a:latin typeface="Corbel" pitchFamily="34" charset="0"/>
              </a:rPr>
              <a:t>4)  AUDITORIA </a:t>
            </a:r>
            <a:r>
              <a:rPr lang="es-GT" sz="3200" dirty="0">
                <a:latin typeface="Corbel" pitchFamily="34" charset="0"/>
              </a:rPr>
              <a:t>INTERMEDIARIA: </a:t>
            </a:r>
            <a:endParaRPr lang="es-GT" sz="3200" dirty="0" smtClean="0">
              <a:latin typeface="Corbel" pitchFamily="34" charset="0"/>
            </a:endParaRPr>
          </a:p>
          <a:p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Quiere </a:t>
            </a:r>
            <a:r>
              <a:rPr lang="es-GT" sz="3200" dirty="0">
                <a:latin typeface="Corbel" pitchFamily="34" charset="0"/>
              </a:rPr>
              <a:t>decir que la </a:t>
            </a:r>
            <a:r>
              <a:rPr lang="es-GT" sz="3200" dirty="0" smtClean="0">
                <a:latin typeface="Corbel" pitchFamily="34" charset="0"/>
              </a:rPr>
              <a:t>CGC puede </a:t>
            </a:r>
            <a:r>
              <a:rPr lang="es-GT" sz="3200" dirty="0">
                <a:latin typeface="Corbel" pitchFamily="34" charset="0"/>
              </a:rPr>
              <a:t>encomendar a </a:t>
            </a:r>
            <a:r>
              <a:rPr lang="es-GT" sz="3200" dirty="0" smtClean="0">
                <a:latin typeface="Corbel" pitchFamily="34" charset="0"/>
              </a:rPr>
              <a:t>auditores gubernamentales realizar auditorias especiales, observando el alcance en cuando a tiempo y actividades especificas.</a:t>
            </a: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Rectángulo"/>
          <p:cNvSpPr>
            <a:spLocks noChangeArrowheads="1"/>
          </p:cNvSpPr>
          <p:nvPr/>
        </p:nvSpPr>
        <p:spPr bwMode="auto">
          <a:xfrm>
            <a:off x="428596" y="302359"/>
            <a:ext cx="8501122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2800" dirty="0" smtClean="0">
                <a:latin typeface="Corbel" pitchFamily="34" charset="0"/>
              </a:rPr>
              <a:t>MARCO LEGAL</a:t>
            </a:r>
          </a:p>
          <a:p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 smtClean="0">
                <a:latin typeface="Corbel" pitchFamily="34" charset="0"/>
              </a:rPr>
              <a:t>CONSTITUCION POLITICA DE LA REPUBLICA DE GUATEMALA</a:t>
            </a:r>
          </a:p>
          <a:p>
            <a:pPr algn="just"/>
            <a:endParaRPr lang="es-GT" sz="2800" dirty="0" smtClean="0">
              <a:latin typeface="Corbel" pitchFamily="34" charset="0"/>
            </a:endParaRPr>
          </a:p>
          <a:p>
            <a:pPr algn="just"/>
            <a:r>
              <a:rPr lang="es-GT" sz="2800" dirty="0" smtClean="0">
                <a:latin typeface="Corbel" pitchFamily="34" charset="0"/>
              </a:rPr>
              <a:t>LEY </a:t>
            </a:r>
            <a:r>
              <a:rPr lang="es-GT" sz="2800" dirty="0">
                <a:latin typeface="Corbel" pitchFamily="34" charset="0"/>
              </a:rPr>
              <a:t>ORGANICA DE LA CONTRALORIA GENERAL DE CUENTAS Y SU </a:t>
            </a:r>
            <a:r>
              <a:rPr lang="es-GT" sz="2800" dirty="0" smtClean="0">
                <a:latin typeface="Corbel" pitchFamily="34" charset="0"/>
              </a:rPr>
              <a:t>REGLAMENTO</a:t>
            </a:r>
          </a:p>
          <a:p>
            <a:pPr algn="just"/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>
                <a:latin typeface="Corbel" pitchFamily="34" charset="0"/>
              </a:rPr>
              <a:t>LEY  DE PROBIDAD Y RESPONSABILIDAD DE EMPLEADOS PUBLICOS Y SU </a:t>
            </a:r>
            <a:r>
              <a:rPr lang="es-GT" sz="2800" dirty="0" smtClean="0">
                <a:latin typeface="Corbel" pitchFamily="34" charset="0"/>
              </a:rPr>
              <a:t>REGLAMENTO</a:t>
            </a:r>
          </a:p>
          <a:p>
            <a:pPr algn="just"/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>
                <a:latin typeface="Corbel" pitchFamily="34" charset="0"/>
              </a:rPr>
              <a:t>LEY DE CONTRATACIONES DEL ESTADO Y SU </a:t>
            </a:r>
            <a:r>
              <a:rPr lang="es-GT" sz="2800" dirty="0" smtClean="0">
                <a:latin typeface="Corbel" pitchFamily="34" charset="0"/>
              </a:rPr>
              <a:t>REGLAMENTO</a:t>
            </a:r>
          </a:p>
          <a:p>
            <a:pPr algn="just"/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>
                <a:latin typeface="Corbel" pitchFamily="34" charset="0"/>
              </a:rPr>
              <a:t>LEY ORGANICA DE  CADA </a:t>
            </a:r>
            <a:r>
              <a:rPr lang="es-GT" sz="2800" dirty="0" smtClean="0">
                <a:latin typeface="Corbel" pitchFamily="34" charset="0"/>
              </a:rPr>
              <a:t>INSTITUCION</a:t>
            </a:r>
          </a:p>
          <a:p>
            <a:endParaRPr lang="es-GT" sz="2800" dirty="0">
              <a:latin typeface="Corbel" pitchFamily="34" charset="0"/>
            </a:endParaRPr>
          </a:p>
          <a:p>
            <a:r>
              <a:rPr lang="es-GT" sz="2800" dirty="0">
                <a:latin typeface="Corbel" pitchFamily="34" charset="0"/>
              </a:rPr>
              <a:t>LEY ORGANICA DEL PRESUPUESTO Y SU REGLAMENTO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Rectángulo"/>
          <p:cNvSpPr>
            <a:spLocks noChangeArrowheads="1"/>
          </p:cNvSpPr>
          <p:nvPr/>
        </p:nvSpPr>
        <p:spPr bwMode="auto">
          <a:xfrm>
            <a:off x="785786" y="785794"/>
            <a:ext cx="767400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GT" sz="3600" dirty="0" smtClean="0">
                <a:latin typeface="Corbel" pitchFamily="34" charset="0"/>
              </a:rPr>
              <a:t>con </a:t>
            </a:r>
            <a:r>
              <a:rPr lang="es-GT" sz="3600" dirty="0">
                <a:latin typeface="Corbel" pitchFamily="34" charset="0"/>
              </a:rPr>
              <a:t>base a Normas de Auditoría del Sector Público no </a:t>
            </a:r>
            <a:r>
              <a:rPr lang="es-GT" sz="3600" dirty="0" smtClean="0">
                <a:latin typeface="Corbel" pitchFamily="34" charset="0"/>
              </a:rPr>
              <a:t>Financiero (entidades del Estado que perciben recursos del mismo) , </a:t>
            </a:r>
            <a:r>
              <a:rPr lang="es-GT" sz="3600" dirty="0">
                <a:latin typeface="Corbel" pitchFamily="34" charset="0"/>
              </a:rPr>
              <a:t>técnicas y procedimientos que permitan un enfoque objetivo y profesional, y cuyos resultados se sinteticen en recomendaciones para mejorar la administración pública.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28625" y="357188"/>
            <a:ext cx="8358217" cy="5286375"/>
          </a:xfrm>
        </p:spPr>
        <p:txBody>
          <a:bodyPr>
            <a:noAutofit/>
          </a:bodyPr>
          <a:lstStyle/>
          <a:p>
            <a:pPr marL="411480" algn="ctr" fontAlgn="auto">
              <a:spcAft>
                <a:spcPts val="0"/>
              </a:spcAft>
              <a:buNone/>
              <a:defRPr/>
            </a:pPr>
            <a:r>
              <a:rPr lang="es-GT" sz="2800" b="1" dirty="0" smtClean="0"/>
              <a:t>NORMAS DE AUDITORIA GUBERNAMENTAL: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s-GT" sz="2800" dirty="0" smtClean="0"/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Las normas de auditoria gubernamental se presenta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clasificadas en tres grupos: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endParaRPr lang="es-GT" sz="2800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1 Normas Generales: Entrenamiento técnico y  capacidad profesional, independencia, cuidado y esmero profesional, reserva, participación de profesionales y/o especialistas, y control de calidad.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s-GT" sz="2800" dirty="0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8501062" cy="6215063"/>
          </a:xfrm>
        </p:spPr>
        <p:txBody>
          <a:bodyPr>
            <a:normAutofit fontScale="92500" lnSpcReduction="10000"/>
          </a:bodyPr>
          <a:lstStyle/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3200" b="1" dirty="0" smtClean="0"/>
              <a:t>	2. Normas Relativas a la Planificación </a:t>
            </a:r>
            <a:r>
              <a:rPr lang="es-GT" sz="3200" dirty="0" smtClean="0"/>
              <a:t>de la 	Auditoría Gubernamental: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endParaRPr lang="es-GT" sz="3200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3200" dirty="0" smtClean="0"/>
              <a:t>		Planificación general, planificación específica, 	programas de auditoría y archivo permanente.	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es-GT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b="1" dirty="0" smtClean="0"/>
              <a:t>	3. Normas Relativas a la Ejecución </a:t>
            </a:r>
            <a:r>
              <a:rPr lang="es-GT" dirty="0" smtClean="0"/>
              <a:t>de la Auditoría 	Gubernamental: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dirty="0" smtClean="0"/>
              <a:t>		Estudio y evaluación del control interno, 	evaluación del cumplimiento de	disposiciones legales y reglamentarias, 	supervisión del trabajo de auditoría y su evidencia, 	papeles de trabajo, comunicación 	preliminar 	de resultados.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85786" y="642918"/>
            <a:ext cx="7772400" cy="5857875"/>
          </a:xfrm>
        </p:spPr>
        <p:txBody>
          <a:bodyPr>
            <a:noAutofit/>
          </a:bodyPr>
          <a:lstStyle/>
          <a:p>
            <a:pPr marL="411480" algn="ctr" fontAlgn="auto">
              <a:spcAft>
                <a:spcPts val="0"/>
              </a:spcAft>
              <a:buNone/>
              <a:defRPr/>
            </a:pPr>
            <a:r>
              <a:rPr lang="es-GT" sz="2800" b="1" dirty="0" smtClean="0"/>
              <a:t>ESTRUCTURA DE CONTROL INTERNO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s-GT" sz="2800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b="1" dirty="0" smtClean="0"/>
              <a:t>Ambiente de Control: 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 	Refiere a la disposición general, actitud vigilante y acciones adoptadas por parte de la administración con respecto al control y su importancia para la entidad.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endParaRPr lang="es-GT" sz="2800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Principios: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	La filosofía y estilo de la Dirección y la gerencia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	La estructura, el plan organizacional, reglamentos y manuales de procedimientos.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endParaRPr lang="es-GT" sz="2800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/>
              <a:t>	</a:t>
            </a:r>
            <a:endParaRPr lang="es-GT" sz="2800" dirty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Marcador de contenido"/>
          <p:cNvSpPr>
            <a:spLocks noGrp="1"/>
          </p:cNvSpPr>
          <p:nvPr>
            <p:ph idx="4294967295"/>
          </p:nvPr>
        </p:nvSpPr>
        <p:spPr>
          <a:xfrm>
            <a:off x="428596" y="642918"/>
            <a:ext cx="7772400" cy="550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GT" b="1" dirty="0" smtClean="0"/>
              <a:t>Sistema Contable: </a:t>
            </a:r>
          </a:p>
          <a:p>
            <a:pPr algn="just">
              <a:buNone/>
            </a:pPr>
            <a:r>
              <a:rPr lang="es-GT" dirty="0" smtClean="0"/>
              <a:t>     Consiste en los métodos y registros establecidos para identificar, reunir, analizar, clasificar, registrar e informar las transacciones de una entidad, así como mantener el control de los activos y pasivos. </a:t>
            </a:r>
          </a:p>
          <a:p>
            <a:pPr>
              <a:buNone/>
            </a:pPr>
            <a:endParaRPr lang="es-GT" dirty="0" smtClean="0"/>
          </a:p>
          <a:p>
            <a:pPr algn="just">
              <a:buNone/>
            </a:pPr>
            <a:r>
              <a:rPr lang="es-GT" dirty="0" smtClean="0"/>
              <a:t>    Un sistema contable adecuado, toma en cuenta el establecimiento de métodos establecidos y registros oportunos.</a:t>
            </a:r>
          </a:p>
          <a:p>
            <a:endParaRPr lang="es-GT" dirty="0" smtClean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42938" y="500063"/>
            <a:ext cx="8501062" cy="5929312"/>
          </a:xfrm>
        </p:spPr>
        <p:txBody>
          <a:bodyPr>
            <a:normAutofit fontScale="92500" lnSpcReduction="20000"/>
          </a:bodyPr>
          <a:lstStyle/>
          <a:p>
            <a:pPr marL="411480" algn="ctr" fontAlgn="auto">
              <a:spcAft>
                <a:spcPts val="0"/>
              </a:spcAft>
              <a:buNone/>
              <a:defRPr/>
            </a:pPr>
            <a:r>
              <a:rPr lang="es-GT" b="1" dirty="0" smtClean="0"/>
              <a:t>CONTENIDO DEL INFORME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s-GT" dirty="0" smtClean="0"/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dirty="0" smtClean="0"/>
              <a:t>1. Carátula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dirty="0" smtClean="0"/>
              <a:t>2. Nombramiento de auditoría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dirty="0" smtClean="0"/>
              <a:t>3. Hoja de contenido del informe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dirty="0" smtClean="0"/>
              <a:t>4. Introducción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dirty="0" smtClean="0"/>
              <a:t>5. Resumen Ejecutivo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dirty="0" smtClean="0"/>
              <a:t>6. INFORMACION RELATIVA A LA ENTIDAD EXAMINADA.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GT" dirty="0" smtClean="0"/>
              <a:t>a. Antecedente y base legal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GT" dirty="0" smtClean="0"/>
              <a:t>b. Relación de las personas comprendidas en las observaciones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s-GT" dirty="0" smtClean="0"/>
              <a:t>c. Información financiera, económica y presupuestaria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928688" y="214313"/>
            <a:ext cx="7858154" cy="6357937"/>
          </a:xfrm>
        </p:spPr>
        <p:txBody>
          <a:bodyPr>
            <a:noAutofit/>
          </a:bodyPr>
          <a:lstStyle/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7. INFORMACION RELATIVA AL EXAMEN</a:t>
            </a:r>
          </a:p>
          <a:p>
            <a:pPr marL="411480" algn="ctr" fontAlgn="auto">
              <a:spcAft>
                <a:spcPts val="0"/>
              </a:spcAft>
              <a:buNone/>
              <a:defRPr/>
            </a:pPr>
            <a:endParaRPr lang="es-GT" sz="2400" dirty="0" smtClean="0"/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a. Párrafo introductorio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b. Motivo del examen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c. Naturaleza y objetivos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d. Alcance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e. Comunicación de Observaciones, hallazgos. Deben estructurarse en condición, criterio, causa, efecto y recomendaciones (acción correctiva). 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endParaRPr lang="es-GT" sz="2400" dirty="0" smtClean="0"/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400" dirty="0" smtClean="0"/>
              <a:t>      Los hallazgos deben presentarse en cada área examinada, teniendo el debido cuidado de que las recomendaciones planteadas sean factibles de aplicar, considerando el costo/beneficio de la acción correctiva.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s-GT" sz="2400" dirty="0"/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Normas para la ejecución de la auditoría del sector Gubernamental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643182"/>
            <a:ext cx="7772400" cy="3712378"/>
          </a:xfrm>
        </p:spPr>
        <p:txBody>
          <a:bodyPr/>
          <a:lstStyle/>
          <a:p>
            <a:r>
              <a:rPr lang="es-GT" dirty="0" smtClean="0"/>
              <a:t>Estudio y evaluación del C I</a:t>
            </a:r>
          </a:p>
          <a:p>
            <a:pPr algn="just"/>
            <a:r>
              <a:rPr lang="es-GT" dirty="0" smtClean="0"/>
              <a:t>Evaluación del Cumplimiento de Disposiciones legales y reglamentarias</a:t>
            </a:r>
          </a:p>
          <a:p>
            <a:pPr algn="just"/>
            <a:r>
              <a:rPr lang="es-GT" dirty="0" smtClean="0"/>
              <a:t>Elaboración de Papeles de Trabajo</a:t>
            </a:r>
          </a:p>
          <a:p>
            <a:r>
              <a:rPr lang="es-GT" dirty="0" smtClean="0"/>
              <a:t>Obtención de evidencia comprobatoria</a:t>
            </a:r>
          </a:p>
          <a:p>
            <a:pPr algn="just"/>
            <a:r>
              <a:rPr lang="es-GT" dirty="0" smtClean="0"/>
              <a:t>Corroboración de posibles hallazgos y recomendaciones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Estudio y Evaluación del Control Interno: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571744"/>
            <a:ext cx="7772400" cy="3783816"/>
          </a:xfrm>
        </p:spPr>
        <p:txBody>
          <a:bodyPr/>
          <a:lstStyle/>
          <a:p>
            <a:pPr algn="just"/>
            <a:r>
              <a:rPr lang="es-GT" b="1" dirty="0" smtClean="0"/>
              <a:t>Comprende la evaluación de la eficiencia y eficacia del ambiente y estructura de control interno establecido, para determinar su grado de confiabilidad y repercusión en los resultados de las operaciones y la razonabilidad de la información financiera y administrativa.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Evaluación del Cumplimiento de Disposiciones Legales y Reglamentarias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714620"/>
            <a:ext cx="7772400" cy="3640940"/>
          </a:xfrm>
        </p:spPr>
        <p:txBody>
          <a:bodyPr/>
          <a:lstStyle/>
          <a:p>
            <a:pPr algn="just"/>
            <a:r>
              <a:rPr lang="es-GT" dirty="0" smtClean="0"/>
              <a:t>La evaluación del cumplimiento de las leyes y reglamentos es importante, debido a que los organismos, entidades, programas, servicios, actividades y funciones gubernamentales, están sujetos a disposiciones legales y reglamentarias generales y específicas.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Obtención de Evidencia Comprobatoria: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071810"/>
            <a:ext cx="7772400" cy="3283750"/>
          </a:xfrm>
        </p:spPr>
        <p:txBody>
          <a:bodyPr/>
          <a:lstStyle/>
          <a:p>
            <a:pPr algn="just"/>
            <a:r>
              <a:rPr lang="es-GT" dirty="0" smtClean="0"/>
              <a:t>La evidencia es la certeza manifiesta y perceptible sobre un hecho específico, que nadie pueda racionalmente dudar de ella.</a:t>
            </a:r>
          </a:p>
          <a:p>
            <a:pPr algn="just"/>
            <a:r>
              <a:rPr lang="es-GT" dirty="0" smtClean="0"/>
              <a:t>Suficiente</a:t>
            </a:r>
          </a:p>
          <a:p>
            <a:pPr algn="just"/>
            <a:r>
              <a:rPr lang="es-GT" dirty="0" smtClean="0"/>
              <a:t>Competente </a:t>
            </a:r>
          </a:p>
          <a:p>
            <a:pPr algn="just"/>
            <a:r>
              <a:rPr lang="es-GT" dirty="0" smtClean="0"/>
              <a:t>Pertinente 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>
            <a:spLocks noChangeArrowheads="1"/>
          </p:cNvSpPr>
          <p:nvPr/>
        </p:nvSpPr>
        <p:spPr bwMode="auto">
          <a:xfrm>
            <a:off x="500034" y="428604"/>
            <a:ext cx="821537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GT" sz="2800" b="1" dirty="0" smtClean="0">
                <a:latin typeface="Corbel" pitchFamily="34" charset="0"/>
              </a:rPr>
              <a:t>ÁMBITO </a:t>
            </a:r>
            <a:r>
              <a:rPr lang="es-GT" sz="2800" b="1" dirty="0">
                <a:latin typeface="Corbel" pitchFamily="34" charset="0"/>
              </a:rPr>
              <a:t>DE </a:t>
            </a:r>
            <a:r>
              <a:rPr lang="es-GT" sz="2800" b="1" dirty="0" smtClean="0">
                <a:latin typeface="Corbel" pitchFamily="34" charset="0"/>
              </a:rPr>
              <a:t>ACCIÓN</a:t>
            </a:r>
          </a:p>
          <a:p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>
                <a:latin typeface="Corbel" pitchFamily="34" charset="0"/>
              </a:rPr>
              <a:t>Abarca los ingresos, egresos e intereses </a:t>
            </a:r>
            <a:r>
              <a:rPr lang="es-GT" sz="2800" dirty="0" smtClean="0">
                <a:latin typeface="Corbel" pitchFamily="34" charset="0"/>
              </a:rPr>
              <a:t>del Estado </a:t>
            </a:r>
            <a:r>
              <a:rPr lang="es-GT" sz="2800" dirty="0">
                <a:latin typeface="Corbel" pitchFamily="34" charset="0"/>
              </a:rPr>
              <a:t>y económicos de los organismos del Estado, entidades autónomas y descentralizadas, las municipalidades y sus empresas, y demás instituciones contempladas en la ley</a:t>
            </a:r>
            <a:r>
              <a:rPr lang="es-GT" sz="2800" dirty="0" smtClean="0">
                <a:latin typeface="Corbel" pitchFamily="34" charset="0"/>
              </a:rPr>
              <a:t>.</a:t>
            </a:r>
          </a:p>
          <a:p>
            <a:pPr algn="just"/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>
                <a:latin typeface="Corbel" pitchFamily="34" charset="0"/>
              </a:rPr>
              <a:t>Se basa en una auditoría moderna y comprende la evaluación de los aspectos presupuestarios, económicos, financieros, patrimoniales, de legalidad, de gestión; así como de sistemas, procesos y métodos de trabajo implantados en los entes públicos.</a:t>
            </a:r>
          </a:p>
          <a:p>
            <a:endParaRPr lang="es-GT" sz="2800" dirty="0">
              <a:latin typeface="Corbe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Elaboración de Papeles de Trabajo: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500306"/>
            <a:ext cx="7772400" cy="3855254"/>
          </a:xfrm>
        </p:spPr>
        <p:txBody>
          <a:bodyPr/>
          <a:lstStyle/>
          <a:p>
            <a:pPr algn="just"/>
            <a:r>
              <a:rPr lang="es-GT" dirty="0" smtClean="0"/>
              <a:t>Los papeles de trabajo constituyen el vínculo entre el trabajo de planificación, ejecución y el informe de auditoría, y contienen la evidencia para fundamentar el resultado de la misma.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NORMAS GENERALES DE CONTROL INTERNO GUBERNAMENTAL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214686"/>
            <a:ext cx="7772400" cy="3140874"/>
          </a:xfrm>
        </p:spPr>
        <p:txBody>
          <a:bodyPr/>
          <a:lstStyle/>
          <a:p>
            <a:pPr algn="just"/>
            <a:r>
              <a:rPr lang="es-GT" dirty="0" smtClean="0"/>
              <a:t>Constituyen un medio técnico para fortalecer y estandarizar la estructura y ambiente de control interno institucional.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NORMAS GENERALES DE CONTROL INTERNO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GT" b="1" dirty="0" smtClean="0"/>
              <a:t>1. Normas de Aplicación General</a:t>
            </a:r>
          </a:p>
          <a:p>
            <a:pPr algn="just"/>
            <a:r>
              <a:rPr lang="es-GT" b="1" dirty="0" smtClean="0"/>
              <a:t>2. Normas Aplicables a los Sistemas de 	Administración General</a:t>
            </a:r>
          </a:p>
          <a:p>
            <a:pPr algn="just"/>
            <a:r>
              <a:rPr lang="es-GT" b="1" dirty="0" smtClean="0"/>
              <a:t>3. Normas Aplicables a la Administración de 	Personal</a:t>
            </a:r>
          </a:p>
          <a:p>
            <a:pPr algn="just"/>
            <a:r>
              <a:rPr lang="es-GT" b="1" dirty="0" smtClean="0"/>
              <a:t>4. Normas Aplicables al Sistema de Presupuesto 	Público</a:t>
            </a:r>
          </a:p>
          <a:p>
            <a:pPr algn="just"/>
            <a:r>
              <a:rPr lang="es-GT" b="1" dirty="0" smtClean="0"/>
              <a:t>5. Normas Aplicables al Sistema de Contabilidad 	Integrada Gubernamental</a:t>
            </a:r>
          </a:p>
          <a:p>
            <a:pPr algn="just"/>
            <a:r>
              <a:rPr lang="es-GT" b="1" dirty="0" smtClean="0"/>
              <a:t>6. Normas Aplicables al Sistema de Tesorería</a:t>
            </a:r>
          </a:p>
          <a:p>
            <a:r>
              <a:rPr lang="es-GT" b="1" dirty="0" smtClean="0"/>
              <a:t>7. Normas Aplicables al Sistema de Crédito Público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NORMAS DE APLICACIÓN GENERAL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GT" dirty="0" smtClean="0"/>
              <a:t>Las normas de aplicación general se refieren a: </a:t>
            </a:r>
          </a:p>
          <a:p>
            <a:pPr algn="just"/>
            <a:r>
              <a:rPr lang="es-GT" dirty="0" smtClean="0"/>
              <a:t>filosofía de control interno, </a:t>
            </a:r>
          </a:p>
          <a:p>
            <a:pPr algn="just"/>
            <a:r>
              <a:rPr lang="es-GT" dirty="0" smtClean="0"/>
              <a:t>estructura de control interno, rectoría del control interno, funcionamiento de los sistemas,</a:t>
            </a:r>
          </a:p>
          <a:p>
            <a:pPr algn="just"/>
            <a:r>
              <a:rPr lang="es-GT" dirty="0" smtClean="0"/>
              <a:t>separación de funciones, tipos de controles, evaluación del control interno y archivos.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SEPARACIÓN DE FUNCIONES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643182"/>
            <a:ext cx="7772400" cy="3712378"/>
          </a:xfrm>
        </p:spPr>
        <p:txBody>
          <a:bodyPr/>
          <a:lstStyle/>
          <a:p>
            <a:pPr algn="just"/>
            <a:r>
              <a:rPr lang="es-GT" dirty="0" smtClean="0"/>
              <a:t>Una adecuada separación de funciones garantiza independencia entre los procesos de: autorización, ejecución, registro, recepción, custodia de valores y bienes y el control de las operaciones.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EVALUACIÓN DEL CONTROL INTERNO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357430"/>
            <a:ext cx="7772400" cy="3998130"/>
          </a:xfrm>
        </p:spPr>
        <p:txBody>
          <a:bodyPr/>
          <a:lstStyle/>
          <a:p>
            <a:pPr algn="just"/>
            <a:r>
              <a:rPr lang="es-GT" dirty="0" smtClean="0"/>
              <a:t>En el contexto institucional le corresponde a la Unidad de Auditoría Interna –UDAI- evaluar permanentemente el ambiente y estructura de control interno, en todos los niveles y operaciones, para promover el mejoramiento continuo de los mismos.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INSTRUCCIONES POR ESCRITO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 smtClean="0"/>
              <a:t>Las instrucciones por escrito facilitan el entendimiento y aplicación de las mismas y fortalecen el control interno y el proceso de rendición de cuentas institucional.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MANUALES DE FUNCIONES Y PROCEDIMIENTOS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/>
          <a:lstStyle/>
          <a:p>
            <a:pPr algn="just"/>
            <a:r>
              <a:rPr lang="es-GT" dirty="0" smtClean="0"/>
              <a:t>Los Jefes, Directores y demás Ejecutivos de cada entidad son responsables de que existan manuales, su divulgación y capacitación al personal, para su adecuada implementación y aplicación de las funciones y actividades asignadas a cada puesto de trabajo.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DOCUMENTOS DE RESPALDO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GT" dirty="0" smtClean="0"/>
              <a:t>La documentación de respaldo promueve la transparencia y debe demostrar que se ha cumplido con los requisitos legales, administrativos, de registro y control de la entidad; por tanto contendrá la información adecuada, por cualquier medio que se produzca, para identificar la naturaleza, finalidad y resultados de cada operación para facilitar su análisis.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 smtClean="0"/>
              <a:t>CONTROL Y USO DE FORMULARIOS NUMERADOS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786058"/>
            <a:ext cx="7772400" cy="3569502"/>
          </a:xfrm>
        </p:spPr>
        <p:txBody>
          <a:bodyPr/>
          <a:lstStyle/>
          <a:p>
            <a:pPr algn="just"/>
            <a:r>
              <a:rPr lang="es-GT" dirty="0" smtClean="0"/>
              <a:t>Todo diseño de formularios debe ser autorizado previamente por los respectivos entes rectores de los sistemas.</a:t>
            </a:r>
            <a:endParaRPr lang="es-GT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Rectángulo"/>
          <p:cNvSpPr>
            <a:spLocks noChangeArrowheads="1"/>
          </p:cNvSpPr>
          <p:nvPr/>
        </p:nvSpPr>
        <p:spPr bwMode="auto">
          <a:xfrm>
            <a:off x="1142976" y="620712"/>
            <a:ext cx="72866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GT" sz="2800" dirty="0" smtClean="0">
                <a:latin typeface="Corbel" pitchFamily="34" charset="0"/>
              </a:rPr>
              <a:t>IMPORTANCIA</a:t>
            </a:r>
          </a:p>
          <a:p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>
                <a:latin typeface="Corbel" pitchFamily="34" charset="0"/>
              </a:rPr>
              <a:t>El control gubernamental, a través de una auditoría profesional e independiente, es importante porque </a:t>
            </a:r>
            <a:r>
              <a:rPr lang="es-GT" sz="2800" dirty="0" smtClean="0">
                <a:latin typeface="Corbel" pitchFamily="34" charset="0"/>
              </a:rPr>
              <a:t>permite lo siguiente:</a:t>
            </a:r>
            <a:endParaRPr lang="es-GT" sz="2800" dirty="0">
              <a:latin typeface="Corbel" pitchFamily="34" charset="0"/>
            </a:endParaRPr>
          </a:p>
          <a:p>
            <a:pPr algn="just"/>
            <a:endParaRPr lang="es-GT" sz="2800" dirty="0">
              <a:latin typeface="Corbel" pitchFamily="34" charset="0"/>
            </a:endParaRPr>
          </a:p>
          <a:p>
            <a:pPr algn="just"/>
            <a:r>
              <a:rPr lang="es-GT" sz="2800" dirty="0" smtClean="0">
                <a:latin typeface="Corbel" pitchFamily="34" charset="0"/>
              </a:rPr>
              <a:t>Disponer </a:t>
            </a:r>
            <a:r>
              <a:rPr lang="es-GT" sz="2800" dirty="0">
                <a:latin typeface="Corbel" pitchFamily="34" charset="0"/>
              </a:rPr>
              <a:t>de un mecanismo de apoyo a las acciones de la administración de la institución, para verificar si la adquisición, registro, control, uso e </a:t>
            </a:r>
            <a:r>
              <a:rPr lang="es-GT" sz="2800" dirty="0" smtClean="0">
                <a:latin typeface="Corbel" pitchFamily="34" charset="0"/>
              </a:rPr>
              <a:t>Información </a:t>
            </a:r>
            <a:r>
              <a:rPr lang="es-GT" sz="2800" dirty="0">
                <a:latin typeface="Corbel" pitchFamily="34" charset="0"/>
              </a:rPr>
              <a:t>de los activos, derechos y obligaciones de los entes públicos se han manejado </a:t>
            </a:r>
            <a:r>
              <a:rPr lang="es-GT" sz="2800" dirty="0" smtClean="0">
                <a:latin typeface="Corbel" pitchFamily="34" charset="0"/>
              </a:rPr>
              <a:t>adecuadamente con base a las normas y leyes vigentes;</a:t>
            </a:r>
            <a:endParaRPr lang="es-GT" sz="2800" dirty="0">
              <a:latin typeface="Corbe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GT" sz="8800" dirty="0" smtClean="0"/>
              <a:t>FIN </a:t>
            </a:r>
            <a:endParaRPr lang="es-GT" sz="8800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Rectángulo"/>
          <p:cNvSpPr>
            <a:spLocks noChangeArrowheads="1"/>
          </p:cNvSpPr>
          <p:nvPr/>
        </p:nvSpPr>
        <p:spPr bwMode="auto">
          <a:xfrm>
            <a:off x="785786" y="1285860"/>
            <a:ext cx="742955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GT" sz="3200" dirty="0">
                <a:latin typeface="Corbel" pitchFamily="34" charset="0"/>
              </a:rPr>
              <a:t> </a:t>
            </a:r>
            <a:endParaRPr lang="es-GT" sz="3200" dirty="0"/>
          </a:p>
          <a:p>
            <a:pPr algn="just"/>
            <a:r>
              <a:rPr lang="es-GT" sz="3200" dirty="0" smtClean="0"/>
              <a:t>Proporcionar </a:t>
            </a:r>
            <a:r>
              <a:rPr lang="es-GT" sz="3200" dirty="0"/>
              <a:t>a las autoridades del gobierno y otros usuarios, información sobre el resultado de las evaluaciones del uso de los recursos, para que la ciudadanía conozca el destino que tiene su contribución, a través del pago de impuestos, tasas, etc.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Rectángulo"/>
          <p:cNvSpPr>
            <a:spLocks noChangeArrowheads="1"/>
          </p:cNvSpPr>
          <p:nvPr/>
        </p:nvSpPr>
        <p:spPr bwMode="auto">
          <a:xfrm>
            <a:off x="785786" y="928670"/>
            <a:ext cx="77153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GT" sz="3200" dirty="0" smtClean="0">
                <a:latin typeface="Corbel" pitchFamily="34" charset="0"/>
              </a:rPr>
              <a:t>Informar </a:t>
            </a:r>
            <a:r>
              <a:rPr lang="es-GT" sz="3200" dirty="0">
                <a:latin typeface="Corbel" pitchFamily="34" charset="0"/>
              </a:rPr>
              <a:t>a las autoridades de los entes públicos y a otros organismos </a:t>
            </a:r>
            <a:r>
              <a:rPr lang="es-GT" sz="3200" dirty="0" smtClean="0">
                <a:latin typeface="Corbel" pitchFamily="34" charset="0"/>
              </a:rPr>
              <a:t>competentes</a:t>
            </a:r>
            <a:r>
              <a:rPr lang="es-GT" sz="3200" dirty="0">
                <a:latin typeface="Corbel" pitchFamily="34" charset="0"/>
              </a:rPr>
              <a:t>, si el ambiente y estructura de control interno ofrece las seguridades necesarias para el registro, control, uso e información de los activos, derechos y obligaciones del Estado, de acuerdo a las leyes, planes y programas gubernamentales;</a:t>
            </a:r>
          </a:p>
          <a:p>
            <a:r>
              <a:rPr lang="es-GT" sz="3200" dirty="0">
                <a:latin typeface="Corbe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00100" y="428604"/>
            <a:ext cx="678661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3200" dirty="0" smtClean="0">
                <a:latin typeface="Corbel" pitchFamily="34" charset="0"/>
              </a:rPr>
              <a:t>CARACTERISTICAS</a:t>
            </a:r>
          </a:p>
          <a:p>
            <a:pPr algn="just"/>
            <a:r>
              <a:rPr lang="es-GT" sz="3200" dirty="0" smtClean="0">
                <a:latin typeface="Corbel" pitchFamily="34" charset="0"/>
              </a:rPr>
              <a:t>Incluye evaluaciones, estudios, revisiones, diagnósticos e investigaciones.</a:t>
            </a:r>
          </a:p>
          <a:p>
            <a:pPr algn="just"/>
            <a:endParaRPr lang="es-GT" sz="3200" dirty="0" smtClean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Cumplimiento de disposiciones legales y objetivos de programas.</a:t>
            </a:r>
          </a:p>
          <a:p>
            <a:pPr algn="just"/>
            <a:endParaRPr lang="es-GT" sz="3200" dirty="0" smtClean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Es objetiva.</a:t>
            </a:r>
          </a:p>
          <a:p>
            <a:pPr algn="just"/>
            <a:endParaRPr lang="es-GT" sz="3200" dirty="0" smtClean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Dirigida por un auditor o CPA a nivel universitario.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Rectángulo"/>
          <p:cNvSpPr>
            <a:spLocks noChangeArrowheads="1"/>
          </p:cNvSpPr>
          <p:nvPr/>
        </p:nvSpPr>
        <p:spPr bwMode="auto">
          <a:xfrm>
            <a:off x="714348" y="500042"/>
            <a:ext cx="78581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GT" sz="3200" dirty="0">
                <a:latin typeface="Corbel" pitchFamily="34" charset="0"/>
              </a:rPr>
              <a:t> </a:t>
            </a:r>
            <a:r>
              <a:rPr lang="es-GT" sz="3200" dirty="0" smtClean="0">
                <a:latin typeface="Corbel" pitchFamily="34" charset="0"/>
              </a:rPr>
              <a:t>Verifica legalidad, veracidad y propiedad.</a:t>
            </a:r>
          </a:p>
          <a:p>
            <a:pPr algn="just"/>
            <a:r>
              <a:rPr lang="es-GT" sz="3200" dirty="0" smtClean="0">
                <a:latin typeface="Corbel" pitchFamily="34" charset="0"/>
              </a:rPr>
              <a:t> </a:t>
            </a:r>
          </a:p>
          <a:p>
            <a:pPr algn="just"/>
            <a:r>
              <a:rPr lang="es-GT" sz="3200" dirty="0" smtClean="0">
                <a:latin typeface="Corbel" pitchFamily="34" charset="0"/>
              </a:rPr>
              <a:t>Evalúa </a:t>
            </a:r>
            <a:r>
              <a:rPr lang="es-GT" sz="3200" dirty="0">
                <a:latin typeface="Corbel" pitchFamily="34" charset="0"/>
              </a:rPr>
              <a:t>operaciones, comparando con normas de rendimiento, de calidad u otras normas, como políticas, planes, objetivos, metas, disposiciones legales, principios generalmente aceptados y el sentido común</a:t>
            </a:r>
            <a:r>
              <a:rPr lang="es-GT" sz="3200" dirty="0" smtClean="0">
                <a:latin typeface="Corbel" pitchFamily="34" charset="0"/>
              </a:rPr>
              <a:t>.</a:t>
            </a:r>
          </a:p>
          <a:p>
            <a:pPr algn="just"/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 </a:t>
            </a:r>
            <a:r>
              <a:rPr lang="es-GT" sz="3200" dirty="0">
                <a:latin typeface="Corbel" pitchFamily="34" charset="0"/>
              </a:rPr>
              <a:t>Concluye con un </a:t>
            </a:r>
            <a:r>
              <a:rPr lang="es-GT" sz="3200" dirty="0" smtClean="0">
                <a:latin typeface="Corbel" pitchFamily="34" charset="0"/>
              </a:rPr>
              <a:t>informe.</a:t>
            </a:r>
          </a:p>
          <a:p>
            <a:pPr algn="just"/>
            <a:r>
              <a:rPr lang="es-GT" sz="3200" dirty="0" smtClean="0">
                <a:latin typeface="Corbel" pitchFamily="34" charset="0"/>
              </a:rPr>
              <a:t> </a:t>
            </a:r>
            <a:endParaRPr lang="es-GT" sz="3200" dirty="0">
              <a:latin typeface="Corbel" pitchFamily="34" charset="0"/>
            </a:endParaRPr>
          </a:p>
          <a:p>
            <a:pPr algn="just"/>
            <a:r>
              <a:rPr lang="es-GT" sz="3200" dirty="0" smtClean="0">
                <a:latin typeface="Corbel" pitchFamily="34" charset="0"/>
              </a:rPr>
              <a:t> </a:t>
            </a:r>
            <a:r>
              <a:rPr lang="es-GT" sz="3200" dirty="0">
                <a:latin typeface="Corbel" pitchFamily="34" charset="0"/>
              </a:rPr>
              <a:t>El informe contiene hallazgos.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57158" y="142852"/>
            <a:ext cx="8286808" cy="6429420"/>
          </a:xfrm>
        </p:spPr>
        <p:txBody>
          <a:bodyPr>
            <a:noAutofit/>
          </a:bodyPr>
          <a:lstStyle/>
          <a:p>
            <a:pPr marL="411480" algn="ctr" fontAlgn="auto">
              <a:spcAft>
                <a:spcPts val="0"/>
              </a:spcAft>
              <a:buNone/>
              <a:defRPr/>
            </a:pPr>
            <a:r>
              <a:rPr lang="es-GT" sz="2800" b="1" dirty="0" smtClean="0">
                <a:latin typeface="Calibri" pitchFamily="34" charset="0"/>
                <a:cs typeface="Calibri" pitchFamily="34" charset="0"/>
              </a:rPr>
              <a:t>OBJETIVOS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es-GT" sz="2800" b="1" dirty="0" smtClean="0">
                <a:latin typeface="Calibri" pitchFamily="34" charset="0"/>
                <a:cs typeface="Calibri" pitchFamily="34" charset="0"/>
              </a:rPr>
              <a:t>    GENERALES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>
                <a:latin typeface="Calibri" pitchFamily="34" charset="0"/>
                <a:cs typeface="Calibri" pitchFamily="34" charset="0"/>
              </a:rPr>
              <a:t> Determinar que se estén llevando a cabo los programas de gobierno por entidad aprobados.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endParaRPr lang="es-GT" sz="2800" dirty="0" smtClean="0">
              <a:latin typeface="Calibri" pitchFamily="34" charset="0"/>
              <a:cs typeface="Calibri" pitchFamily="34" charset="0"/>
            </a:endParaRP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>
                <a:latin typeface="Calibri" pitchFamily="34" charset="0"/>
                <a:cs typeface="Calibri" pitchFamily="34" charset="0"/>
              </a:rPr>
              <a:t>    Determinar si los recursos humanos, materiales y financieros son utilizados de eficientemente.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endParaRPr lang="es-GT" sz="2800" dirty="0" smtClean="0">
              <a:latin typeface="Calibri" pitchFamily="34" charset="0"/>
              <a:cs typeface="Calibri" pitchFamily="34" charset="0"/>
            </a:endParaRP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>
                <a:latin typeface="Calibri" pitchFamily="34" charset="0"/>
                <a:cs typeface="Calibri" pitchFamily="34" charset="0"/>
              </a:rPr>
              <a:t>    Verificar si están registrados todos los ingresos percibidos por cada entidad que este autorizada.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>
                <a:latin typeface="Calibri" pitchFamily="34" charset="0"/>
                <a:cs typeface="Calibri" pitchFamily="34" charset="0"/>
              </a:rPr>
              <a:t>   </a:t>
            </a:r>
          </a:p>
          <a:p>
            <a:pPr marL="411480" algn="just" fontAlgn="auto">
              <a:spcAft>
                <a:spcPts val="0"/>
              </a:spcAft>
              <a:buNone/>
              <a:defRPr/>
            </a:pPr>
            <a:r>
              <a:rPr lang="es-GT" sz="2800" dirty="0" smtClean="0">
                <a:latin typeface="Calibri" pitchFamily="34" charset="0"/>
                <a:cs typeface="Calibri" pitchFamily="34" charset="0"/>
              </a:rPr>
              <a:t>    Velar por el uso eficiente y económico de los recursos.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s-GT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230</TotalTime>
  <Words>1572</Words>
  <Application>Microsoft Office PowerPoint</Application>
  <PresentationFormat>Presentación en pantalla (4:3)</PresentationFormat>
  <Paragraphs>181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Metro</vt:lpstr>
      <vt:lpstr>AUDITORIA GUBERNAMENTAL   DEFINICION   Comprende un conjunto de actividades y acciones técnicas y legales, ejercidas por la contraloría general de cuentas, y las unidades de auditoría interna, para evaluar todo el ámbito operacional, funcional y legal de los entes públicos, a través de prácticas modernas de auditoría.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Normas para la ejecución de la auditoría del sector Gubernamental</vt:lpstr>
      <vt:lpstr>Estudio y Evaluación del Control Interno:</vt:lpstr>
      <vt:lpstr>Evaluación del Cumplimiento de Disposiciones Legales y Reglamentarias</vt:lpstr>
      <vt:lpstr>Obtención de Evidencia Comprobatoria:</vt:lpstr>
      <vt:lpstr>Elaboración de Papeles de Trabajo:</vt:lpstr>
      <vt:lpstr>NORMAS GENERALES DE CONTROL INTERNO GUBERNAMENTAL</vt:lpstr>
      <vt:lpstr>NORMAS GENERALES DE CONTROL INTERNO</vt:lpstr>
      <vt:lpstr>NORMAS DE APLICACIÓN GENERAL</vt:lpstr>
      <vt:lpstr>SEPARACIÓN DE FUNCIONES</vt:lpstr>
      <vt:lpstr>EVALUACIÓN DEL CONTROL INTERNO</vt:lpstr>
      <vt:lpstr>INSTRUCCIONES POR ESCRITO</vt:lpstr>
      <vt:lpstr>MANUALES DE FUNCIONES Y PROCEDIMIENTOS</vt:lpstr>
      <vt:lpstr>DOCUMENTOS DE RESPALDO</vt:lpstr>
      <vt:lpstr>CONTROL Y USO DE FORMULARIOS NUMERADOS</vt:lpstr>
      <vt:lpstr>Diapositiva 40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AUDITORIA GUBERNAMENTAL   3.1 DEFINICION   Comprende un conjunto de actividades y acciones técnicas y legales, ejercidas por la Contraloría General de Cuentas, y las Unidades de Auditoría Interna, para evaluar todo el ámbito operacional, funcional y legal de los entes públicos, a través de prácticas modernas de auditoría.</dc:title>
  <dc:creator>Felix</dc:creator>
  <cp:lastModifiedBy>Mauro Alfredo Rodriguez</cp:lastModifiedBy>
  <cp:revision>37</cp:revision>
  <dcterms:created xsi:type="dcterms:W3CDTF">2012-07-16T01:06:58Z</dcterms:created>
  <dcterms:modified xsi:type="dcterms:W3CDTF">2013-01-28T17:06:25Z</dcterms:modified>
</cp:coreProperties>
</file>