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6" r:id="rId1"/>
  </p:sldMasterIdLst>
  <p:notesMasterIdLst>
    <p:notesMasterId r:id="rId25"/>
  </p:notes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3" r:id="rId14"/>
    <p:sldId id="269" r:id="rId15"/>
    <p:sldId id="271" r:id="rId16"/>
    <p:sldId id="270" r:id="rId17"/>
    <p:sldId id="272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9342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6633"/>
    <a:srgbClr val="666633"/>
    <a:srgbClr val="336600"/>
    <a:srgbClr val="614020"/>
    <a:srgbClr val="523E30"/>
    <a:srgbClr val="B2B2B2"/>
    <a:srgbClr val="DDDDDD"/>
    <a:srgbClr val="B389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0" d="100"/>
          <a:sy n="30" d="100"/>
        </p:scale>
        <p:origin x="-1218" y="-84"/>
      </p:cViewPr>
      <p:guideLst>
        <p:guide orient="horz" pos="2960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464050"/>
            <a:ext cx="554672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R" noProof="0" smtClean="0"/>
              <a:t>Haga clic para modificar el estilo de texto del patrón</a:t>
            </a:r>
          </a:p>
          <a:p>
            <a:pPr lvl="1"/>
            <a:r>
              <a:rPr lang="es-CR" noProof="0" smtClean="0"/>
              <a:t>Segundo nivel</a:t>
            </a:r>
          </a:p>
          <a:p>
            <a:pPr lvl="2"/>
            <a:r>
              <a:rPr lang="es-CR" noProof="0" smtClean="0"/>
              <a:t>Tercer nivel</a:t>
            </a:r>
          </a:p>
          <a:p>
            <a:pPr lvl="3"/>
            <a:r>
              <a:rPr lang="es-CR" noProof="0" smtClean="0"/>
              <a:t>Cuarto nivel</a:t>
            </a:r>
          </a:p>
          <a:p>
            <a:pPr lvl="4"/>
            <a:r>
              <a:rPr lang="es-CR" noProof="0" smtClean="0"/>
              <a:t>Quinto nivel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3F983C3-C5B9-4B54-885D-EF03DCD49DD5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http://www.auladeeconomia.com</a:t>
            </a:r>
            <a:endParaRPr lang="es-ES" alt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6940-CB4D-484C-B991-34B246F9C8EA}" type="slidenum">
              <a:rPr lang="es-ES" altLang="en-US" smtClean="0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http://www.auladeeconomia.com</a:t>
            </a: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066C9-2BFB-4A8D-BDF5-0AC15B012CF2}" type="slidenum">
              <a:rPr lang="es-ES" altLang="en-US" smtClean="0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http://www.auladeeconomia.com</a:t>
            </a: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2B916-85F9-4F52-A85A-32C72B0EC4F9}" type="slidenum">
              <a:rPr lang="es-ES" altLang="en-US" smtClean="0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http://www.auladeeconomia.com</a:t>
            </a: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D1B44-A445-48AA-A896-000BA9540A22}" type="slidenum">
              <a:rPr lang="es-ES" altLang="en-US" smtClean="0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http://www.auladeeconomia.com</a:t>
            </a: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9836A-A8A1-4805-900E-53C7234E3C05}" type="slidenum">
              <a:rPr lang="es-ES" altLang="en-US" smtClean="0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http://www.auladeeconomia.com</a:t>
            </a:r>
            <a:endParaRPr lang="es-E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3B6CD-E00E-4BEA-B8F6-413BB3196CF1}" type="slidenum">
              <a:rPr lang="es-ES" altLang="en-US" smtClean="0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http://www.auladeeconomia.com</a:t>
            </a:r>
            <a:endParaRPr lang="es-ES" alt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E2278-11A6-482C-B745-089E2716CBCA}" type="slidenum">
              <a:rPr lang="es-ES" altLang="en-US" smtClean="0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9DB2BA-EEAC-43CA-9AB8-7724A2D08E22}" type="slidenum">
              <a:rPr lang="es-ES" altLang="en-US" smtClean="0"/>
              <a:pPr>
                <a:defRPr/>
              </a:pPr>
              <a:t>‹Nº›</a:t>
            </a:fld>
            <a:endParaRPr lang="es-ES" altLang="en-U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http://www.auladeeconomia.com</a:t>
            </a:r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http://www.auladeeconomia.com</a:t>
            </a:r>
            <a:endParaRPr lang="es-ES" alt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27F63-27F8-4193-986F-B8ED8ED62272}" type="slidenum">
              <a:rPr lang="es-ES" altLang="en-US" smtClean="0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http://www.auladeeconomia.com</a:t>
            </a:r>
            <a:endParaRPr lang="es-E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D0FDD738-F47B-46A2-A98E-992B53EA5D00}" type="slidenum">
              <a:rPr lang="es-ES" altLang="en-US" smtClean="0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http://www.auladeeconomia.com</a:t>
            </a:r>
            <a:endParaRPr lang="es-E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1A94F-4004-4587-9FC3-50E868162F91}" type="slidenum">
              <a:rPr lang="es-ES" altLang="en-US" smtClean="0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 altLang="en-US" smtClean="0"/>
              <a:t>http://www.auladeeconomia.com</a:t>
            </a:r>
            <a:endParaRPr lang="es-ES" alt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53C1B50-5571-49EF-BA68-1AE5E91D5325}" type="slidenum">
              <a:rPr lang="es-ES" altLang="en-US" smtClean="0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8083550" cy="3306762"/>
          </a:xfrm>
        </p:spPr>
        <p:txBody>
          <a:bodyPr/>
          <a:lstStyle/>
          <a:p>
            <a:pPr algn="r" eaLnBrk="1" hangingPunct="1"/>
            <a:r>
              <a:rPr lang="es-ES" sz="5600" dirty="0" smtClean="0"/>
              <a:t>TECNICA DE PROGRAMACION</a:t>
            </a:r>
            <a:br>
              <a:rPr lang="es-ES" sz="5600" dirty="0" smtClean="0"/>
            </a:br>
            <a:r>
              <a:rPr lang="es-ES" sz="5600" dirty="0" smtClean="0"/>
              <a:t>CPM</a:t>
            </a:r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4357694"/>
            <a:ext cx="6480048" cy="1752600"/>
          </a:xfrm>
        </p:spPr>
        <p:txBody>
          <a:bodyPr>
            <a:normAutofit/>
          </a:bodyPr>
          <a:lstStyle/>
          <a:p>
            <a:pPr algn="r" eaLnBrk="1" hangingPunct="1"/>
            <a:r>
              <a:rPr lang="es-ES" dirty="0" smtClean="0"/>
              <a:t>Curso Administración 1</a:t>
            </a:r>
          </a:p>
          <a:p>
            <a:pPr algn="r" eaLnBrk="1" hangingPunct="1"/>
            <a:r>
              <a:rPr lang="es-ES" dirty="0" smtClean="0"/>
              <a:t>Lic. Mauro Rodriguez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¿Cómo se encuentra la ruta crítica?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3400" smtClean="0"/>
              <a:t>Es necesario agregar a la red los tiempos de cada actividad</a:t>
            </a:r>
          </a:p>
          <a:p>
            <a:pPr eaLnBrk="1" hangingPunct="1"/>
            <a:r>
              <a:rPr lang="es-ES" sz="3400" smtClean="0"/>
              <a:t>Los tiempos se agregarán en cada nodo</a:t>
            </a:r>
          </a:p>
          <a:p>
            <a:pPr eaLnBrk="1" hangingPunct="1"/>
            <a:r>
              <a:rPr lang="es-ES" sz="3400" smtClean="0"/>
              <a:t>Las flechas sólo representan la secuencia de las actividades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¿Cómo se encuentra la ruta crítica?</a:t>
            </a:r>
          </a:p>
        </p:txBody>
      </p:sp>
      <p:sp>
        <p:nvSpPr>
          <p:cNvPr id="2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  <p:grpSp>
        <p:nvGrpSpPr>
          <p:cNvPr id="13316" name="Group 26"/>
          <p:cNvGrpSpPr>
            <a:grpSpLocks/>
          </p:cNvGrpSpPr>
          <p:nvPr/>
        </p:nvGrpSpPr>
        <p:grpSpPr bwMode="auto">
          <a:xfrm>
            <a:off x="457200" y="1477963"/>
            <a:ext cx="8229600" cy="3856037"/>
            <a:chOff x="288" y="931"/>
            <a:chExt cx="5184" cy="2429"/>
          </a:xfrm>
        </p:grpSpPr>
        <p:sp>
          <p:nvSpPr>
            <p:cNvPr id="13317" name="Oval 4"/>
            <p:cNvSpPr>
              <a:spLocks noChangeArrowheads="1"/>
            </p:cNvSpPr>
            <p:nvPr/>
          </p:nvSpPr>
          <p:spPr bwMode="auto">
            <a:xfrm>
              <a:off x="288" y="2016"/>
              <a:ext cx="528" cy="48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Inicio</a:t>
              </a:r>
            </a:p>
          </p:txBody>
        </p:sp>
        <p:sp>
          <p:nvSpPr>
            <p:cNvPr id="13318" name="Oval 5"/>
            <p:cNvSpPr>
              <a:spLocks noChangeArrowheads="1"/>
            </p:cNvSpPr>
            <p:nvPr/>
          </p:nvSpPr>
          <p:spPr bwMode="auto">
            <a:xfrm>
              <a:off x="1248" y="2064"/>
              <a:ext cx="480" cy="38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319" name="Oval 6"/>
            <p:cNvSpPr>
              <a:spLocks noChangeArrowheads="1"/>
            </p:cNvSpPr>
            <p:nvPr/>
          </p:nvSpPr>
          <p:spPr bwMode="auto">
            <a:xfrm>
              <a:off x="2784" y="1152"/>
              <a:ext cx="480" cy="38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3320" name="Oval 7"/>
            <p:cNvSpPr>
              <a:spLocks noChangeArrowheads="1"/>
            </p:cNvSpPr>
            <p:nvPr/>
          </p:nvSpPr>
          <p:spPr bwMode="auto">
            <a:xfrm>
              <a:off x="2784" y="2064"/>
              <a:ext cx="480" cy="38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3321" name="Oval 8"/>
            <p:cNvSpPr>
              <a:spLocks noChangeArrowheads="1"/>
            </p:cNvSpPr>
            <p:nvPr/>
          </p:nvSpPr>
          <p:spPr bwMode="auto">
            <a:xfrm>
              <a:off x="2784" y="2976"/>
              <a:ext cx="480" cy="38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3322" name="Oval 9"/>
            <p:cNvSpPr>
              <a:spLocks noChangeArrowheads="1"/>
            </p:cNvSpPr>
            <p:nvPr/>
          </p:nvSpPr>
          <p:spPr bwMode="auto">
            <a:xfrm>
              <a:off x="4128" y="2064"/>
              <a:ext cx="480" cy="38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3323" name="Oval 10"/>
            <p:cNvSpPr>
              <a:spLocks noChangeArrowheads="1"/>
            </p:cNvSpPr>
            <p:nvPr/>
          </p:nvSpPr>
          <p:spPr bwMode="auto">
            <a:xfrm>
              <a:off x="4992" y="2064"/>
              <a:ext cx="480" cy="38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Fin</a:t>
              </a:r>
            </a:p>
          </p:txBody>
        </p:sp>
        <p:sp>
          <p:nvSpPr>
            <p:cNvPr id="13324" name="Line 11"/>
            <p:cNvSpPr>
              <a:spLocks noChangeShapeType="1"/>
            </p:cNvSpPr>
            <p:nvPr/>
          </p:nvSpPr>
          <p:spPr bwMode="auto">
            <a:xfrm>
              <a:off x="816" y="2256"/>
              <a:ext cx="43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3325" name="Line 12"/>
            <p:cNvSpPr>
              <a:spLocks noChangeShapeType="1"/>
            </p:cNvSpPr>
            <p:nvPr/>
          </p:nvSpPr>
          <p:spPr bwMode="auto">
            <a:xfrm flipV="1">
              <a:off x="1728" y="1488"/>
              <a:ext cx="1104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3326" name="Line 13"/>
            <p:cNvSpPr>
              <a:spLocks noChangeShapeType="1"/>
            </p:cNvSpPr>
            <p:nvPr/>
          </p:nvSpPr>
          <p:spPr bwMode="auto">
            <a:xfrm>
              <a:off x="1776" y="2256"/>
              <a:ext cx="100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3327" name="Line 14"/>
            <p:cNvSpPr>
              <a:spLocks noChangeShapeType="1"/>
            </p:cNvSpPr>
            <p:nvPr/>
          </p:nvSpPr>
          <p:spPr bwMode="auto">
            <a:xfrm>
              <a:off x="1728" y="2304"/>
              <a:ext cx="1104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3328" name="Line 15"/>
            <p:cNvSpPr>
              <a:spLocks noChangeShapeType="1"/>
            </p:cNvSpPr>
            <p:nvPr/>
          </p:nvSpPr>
          <p:spPr bwMode="auto">
            <a:xfrm>
              <a:off x="3264" y="2256"/>
              <a:ext cx="8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3329" name="Line 16"/>
            <p:cNvSpPr>
              <a:spLocks noChangeShapeType="1"/>
            </p:cNvSpPr>
            <p:nvPr/>
          </p:nvSpPr>
          <p:spPr bwMode="auto">
            <a:xfrm>
              <a:off x="3264" y="1392"/>
              <a:ext cx="912" cy="7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3330" name="Line 17"/>
            <p:cNvSpPr>
              <a:spLocks noChangeShapeType="1"/>
            </p:cNvSpPr>
            <p:nvPr/>
          </p:nvSpPr>
          <p:spPr bwMode="auto">
            <a:xfrm>
              <a:off x="4608" y="2256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3331" name="Line 18"/>
            <p:cNvSpPr>
              <a:spLocks noChangeShapeType="1"/>
            </p:cNvSpPr>
            <p:nvPr/>
          </p:nvSpPr>
          <p:spPr bwMode="auto">
            <a:xfrm flipV="1">
              <a:off x="3264" y="2352"/>
              <a:ext cx="1776" cy="8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3332" name="Text Box 19"/>
            <p:cNvSpPr txBox="1">
              <a:spLocks noChangeArrowheads="1"/>
            </p:cNvSpPr>
            <p:nvPr/>
          </p:nvSpPr>
          <p:spPr bwMode="auto">
            <a:xfrm>
              <a:off x="461" y="1797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0</a:t>
              </a:r>
            </a:p>
          </p:txBody>
        </p:sp>
        <p:sp>
          <p:nvSpPr>
            <p:cNvPr id="13333" name="Text Box 20"/>
            <p:cNvSpPr txBox="1">
              <a:spLocks noChangeArrowheads="1"/>
            </p:cNvSpPr>
            <p:nvPr/>
          </p:nvSpPr>
          <p:spPr bwMode="auto">
            <a:xfrm>
              <a:off x="1383" y="1855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4</a:t>
              </a:r>
            </a:p>
          </p:txBody>
        </p:sp>
        <p:sp>
          <p:nvSpPr>
            <p:cNvPr id="13334" name="Text Box 21"/>
            <p:cNvSpPr txBox="1">
              <a:spLocks noChangeArrowheads="1"/>
            </p:cNvSpPr>
            <p:nvPr/>
          </p:nvSpPr>
          <p:spPr bwMode="auto">
            <a:xfrm>
              <a:off x="2925" y="931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2</a:t>
              </a:r>
            </a:p>
          </p:txBody>
        </p:sp>
        <p:sp>
          <p:nvSpPr>
            <p:cNvPr id="13335" name="Text Box 22"/>
            <p:cNvSpPr txBox="1">
              <a:spLocks noChangeArrowheads="1"/>
            </p:cNvSpPr>
            <p:nvPr/>
          </p:nvSpPr>
          <p:spPr bwMode="auto">
            <a:xfrm>
              <a:off x="2925" y="1838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3</a:t>
              </a:r>
            </a:p>
          </p:txBody>
        </p:sp>
        <p:sp>
          <p:nvSpPr>
            <p:cNvPr id="13336" name="Text Box 23"/>
            <p:cNvSpPr txBox="1">
              <a:spLocks noChangeArrowheads="1"/>
            </p:cNvSpPr>
            <p:nvPr/>
          </p:nvSpPr>
          <p:spPr bwMode="auto">
            <a:xfrm>
              <a:off x="2925" y="2750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1</a:t>
              </a:r>
            </a:p>
          </p:txBody>
        </p:sp>
        <p:sp>
          <p:nvSpPr>
            <p:cNvPr id="13337" name="Text Box 24"/>
            <p:cNvSpPr txBox="1">
              <a:spLocks noChangeArrowheads="1"/>
            </p:cNvSpPr>
            <p:nvPr/>
          </p:nvSpPr>
          <p:spPr bwMode="auto">
            <a:xfrm>
              <a:off x="4272" y="1838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5</a:t>
              </a:r>
            </a:p>
          </p:txBody>
        </p:sp>
        <p:sp>
          <p:nvSpPr>
            <p:cNvPr id="13338" name="Text Box 25"/>
            <p:cNvSpPr txBox="1">
              <a:spLocks noChangeArrowheads="1"/>
            </p:cNvSpPr>
            <p:nvPr/>
          </p:nvSpPr>
          <p:spPr bwMode="auto">
            <a:xfrm>
              <a:off x="5135" y="1855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¿Cómo se encuentra la ruta crítica?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marL="571500" indent="-571500" eaLnBrk="1" hangingPunct="1"/>
            <a:r>
              <a:rPr lang="es-ES" sz="3400" smtClean="0"/>
              <a:t>Para cada actividad se calcularán 4 tiempos</a:t>
            </a:r>
          </a:p>
          <a:p>
            <a:pPr marL="571500" indent="-571500" eaLnBrk="1" hangingPunct="1"/>
            <a:r>
              <a:rPr lang="es-ES" sz="3400" smtClean="0"/>
              <a:t>Se denotarán:</a:t>
            </a:r>
          </a:p>
        </p:txBody>
      </p:sp>
      <p:sp>
        <p:nvSpPr>
          <p:cNvPr id="11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  <p:grpSp>
        <p:nvGrpSpPr>
          <p:cNvPr id="14341" name="Group 10"/>
          <p:cNvGrpSpPr>
            <a:grpSpLocks/>
          </p:cNvGrpSpPr>
          <p:nvPr/>
        </p:nvGrpSpPr>
        <p:grpSpPr bwMode="auto">
          <a:xfrm>
            <a:off x="3421063" y="3573463"/>
            <a:ext cx="1871662" cy="1655762"/>
            <a:chOff x="1973" y="2387"/>
            <a:chExt cx="1179" cy="1043"/>
          </a:xfrm>
        </p:grpSpPr>
        <p:sp>
          <p:nvSpPr>
            <p:cNvPr id="14342" name="Line 4"/>
            <p:cNvSpPr>
              <a:spLocks noChangeShapeType="1"/>
            </p:cNvSpPr>
            <p:nvPr/>
          </p:nvSpPr>
          <p:spPr bwMode="auto">
            <a:xfrm>
              <a:off x="2608" y="2387"/>
              <a:ext cx="0" cy="104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  <p:sp>
          <p:nvSpPr>
            <p:cNvPr id="14343" name="Line 5"/>
            <p:cNvSpPr>
              <a:spLocks noChangeShapeType="1"/>
            </p:cNvSpPr>
            <p:nvPr/>
          </p:nvSpPr>
          <p:spPr bwMode="auto">
            <a:xfrm>
              <a:off x="1973" y="2886"/>
              <a:ext cx="1179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  <p:sp>
          <p:nvSpPr>
            <p:cNvPr id="14344" name="Text Box 6"/>
            <p:cNvSpPr txBox="1">
              <a:spLocks noChangeArrowheads="1"/>
            </p:cNvSpPr>
            <p:nvPr/>
          </p:nvSpPr>
          <p:spPr bwMode="auto">
            <a:xfrm>
              <a:off x="2109" y="2475"/>
              <a:ext cx="458" cy="3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 sz="3200"/>
                <a:t>ES</a:t>
              </a:r>
            </a:p>
          </p:txBody>
        </p:sp>
        <p:sp>
          <p:nvSpPr>
            <p:cNvPr id="14345" name="Text Box 7"/>
            <p:cNvSpPr txBox="1">
              <a:spLocks noChangeArrowheads="1"/>
            </p:cNvSpPr>
            <p:nvPr/>
          </p:nvSpPr>
          <p:spPr bwMode="auto">
            <a:xfrm>
              <a:off x="2649" y="2475"/>
              <a:ext cx="443" cy="3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 sz="3200"/>
                <a:t>EF</a:t>
              </a:r>
            </a:p>
          </p:txBody>
        </p:sp>
        <p:sp>
          <p:nvSpPr>
            <p:cNvPr id="14346" name="Text Box 8"/>
            <p:cNvSpPr txBox="1">
              <a:spLocks noChangeArrowheads="1"/>
            </p:cNvSpPr>
            <p:nvPr/>
          </p:nvSpPr>
          <p:spPr bwMode="auto">
            <a:xfrm>
              <a:off x="2104" y="2931"/>
              <a:ext cx="429" cy="3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 sz="3200"/>
                <a:t>LS</a:t>
              </a:r>
            </a:p>
          </p:txBody>
        </p:sp>
        <p:sp>
          <p:nvSpPr>
            <p:cNvPr id="14347" name="Text Box 9"/>
            <p:cNvSpPr txBox="1">
              <a:spLocks noChangeArrowheads="1"/>
            </p:cNvSpPr>
            <p:nvPr/>
          </p:nvSpPr>
          <p:spPr bwMode="auto">
            <a:xfrm>
              <a:off x="2649" y="2929"/>
              <a:ext cx="414" cy="3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 sz="3200"/>
                <a:t>LF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¿Cómo se encuentra la ruta crítica?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s-ES" sz="3400" smtClean="0"/>
              <a:t>Tiempo de inicio temprano: Es el tiempo más temprano posible para iniciar una actividad</a:t>
            </a:r>
          </a:p>
          <a:p>
            <a:pPr marL="839788" lvl="1" indent="-495300" eaLnBrk="1" hangingPunct="1"/>
            <a:r>
              <a:rPr lang="es-ES" sz="3400" smtClean="0"/>
              <a:t>ES = EF más alto de la(s) actividad(es) anterior(es)</a:t>
            </a:r>
            <a:endParaRPr lang="es-ES" smtClean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¿Cómo se encuentra la ruta crítica?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 eaLnBrk="1" hangingPunct="1">
              <a:buFont typeface="Wingdings" pitchFamily="2" charset="2"/>
              <a:buAutoNum type="arabicPeriod" startAt="2"/>
            </a:pPr>
            <a:r>
              <a:rPr lang="es-ES" sz="3400" smtClean="0"/>
              <a:t>Tiempo de terminación temprano: Es el tiempo de inicio temprano más el tiempo para completar la actividad</a:t>
            </a:r>
          </a:p>
          <a:p>
            <a:pPr marL="839788" lvl="1" indent="-495300" eaLnBrk="1" hangingPunct="1">
              <a:buFont typeface="Wingdings" pitchFamily="2" charset="2"/>
              <a:buChar char="n"/>
            </a:pPr>
            <a:r>
              <a:rPr lang="es-ES" sz="3400" smtClean="0"/>
              <a:t>EF = ES de la actividad más duración de la actividad</a:t>
            </a:r>
          </a:p>
          <a:p>
            <a:pPr marL="839788" lvl="1" indent="-495300" eaLnBrk="1" hangingPunct="1">
              <a:buFont typeface="Wingdings" pitchFamily="2" charset="2"/>
              <a:buChar char="n"/>
            </a:pPr>
            <a:r>
              <a:rPr lang="es-ES" sz="3400" smtClean="0"/>
              <a:t>El ES y el EF se calculan recorriendo la red de izquierda a derecha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¿Cómo se encuentra la ruta crítica?</a:t>
            </a:r>
          </a:p>
        </p:txBody>
      </p:sp>
      <p:sp>
        <p:nvSpPr>
          <p:cNvPr id="7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  <p:grpSp>
        <p:nvGrpSpPr>
          <p:cNvPr id="17412" name="Group 3"/>
          <p:cNvGrpSpPr>
            <a:grpSpLocks/>
          </p:cNvGrpSpPr>
          <p:nvPr/>
        </p:nvGrpSpPr>
        <p:grpSpPr bwMode="auto">
          <a:xfrm>
            <a:off x="457200" y="1477963"/>
            <a:ext cx="8229600" cy="3856037"/>
            <a:chOff x="288" y="931"/>
            <a:chExt cx="5184" cy="2429"/>
          </a:xfrm>
        </p:grpSpPr>
        <p:sp>
          <p:nvSpPr>
            <p:cNvPr id="17457" name="Oval 4"/>
            <p:cNvSpPr>
              <a:spLocks noChangeArrowheads="1"/>
            </p:cNvSpPr>
            <p:nvPr/>
          </p:nvSpPr>
          <p:spPr bwMode="auto">
            <a:xfrm>
              <a:off x="288" y="2016"/>
              <a:ext cx="528" cy="48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Inicio</a:t>
              </a:r>
            </a:p>
          </p:txBody>
        </p:sp>
        <p:sp>
          <p:nvSpPr>
            <p:cNvPr id="17458" name="Oval 5"/>
            <p:cNvSpPr>
              <a:spLocks noChangeArrowheads="1"/>
            </p:cNvSpPr>
            <p:nvPr/>
          </p:nvSpPr>
          <p:spPr bwMode="auto">
            <a:xfrm>
              <a:off x="1248" y="2064"/>
              <a:ext cx="480" cy="38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7459" name="Oval 6"/>
            <p:cNvSpPr>
              <a:spLocks noChangeArrowheads="1"/>
            </p:cNvSpPr>
            <p:nvPr/>
          </p:nvSpPr>
          <p:spPr bwMode="auto">
            <a:xfrm>
              <a:off x="2784" y="1152"/>
              <a:ext cx="480" cy="38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7460" name="Oval 7"/>
            <p:cNvSpPr>
              <a:spLocks noChangeArrowheads="1"/>
            </p:cNvSpPr>
            <p:nvPr/>
          </p:nvSpPr>
          <p:spPr bwMode="auto">
            <a:xfrm>
              <a:off x="2784" y="2064"/>
              <a:ext cx="480" cy="38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7461" name="Oval 8"/>
            <p:cNvSpPr>
              <a:spLocks noChangeArrowheads="1"/>
            </p:cNvSpPr>
            <p:nvPr/>
          </p:nvSpPr>
          <p:spPr bwMode="auto">
            <a:xfrm>
              <a:off x="2784" y="2976"/>
              <a:ext cx="480" cy="38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7462" name="Oval 9"/>
            <p:cNvSpPr>
              <a:spLocks noChangeArrowheads="1"/>
            </p:cNvSpPr>
            <p:nvPr/>
          </p:nvSpPr>
          <p:spPr bwMode="auto">
            <a:xfrm>
              <a:off x="4128" y="2064"/>
              <a:ext cx="480" cy="38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7463" name="Oval 10"/>
            <p:cNvSpPr>
              <a:spLocks noChangeArrowheads="1"/>
            </p:cNvSpPr>
            <p:nvPr/>
          </p:nvSpPr>
          <p:spPr bwMode="auto">
            <a:xfrm>
              <a:off x="4992" y="2064"/>
              <a:ext cx="480" cy="38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s-ES_tradnl" sz="2400">
                  <a:latin typeface="Times New Roman" pitchFamily="18" charset="0"/>
                </a:rPr>
                <a:t>Fin</a:t>
              </a:r>
            </a:p>
          </p:txBody>
        </p:sp>
        <p:sp>
          <p:nvSpPr>
            <p:cNvPr id="17464" name="Line 11"/>
            <p:cNvSpPr>
              <a:spLocks noChangeShapeType="1"/>
            </p:cNvSpPr>
            <p:nvPr/>
          </p:nvSpPr>
          <p:spPr bwMode="auto">
            <a:xfrm>
              <a:off x="816" y="2256"/>
              <a:ext cx="43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7465" name="Line 12"/>
            <p:cNvSpPr>
              <a:spLocks noChangeShapeType="1"/>
            </p:cNvSpPr>
            <p:nvPr/>
          </p:nvSpPr>
          <p:spPr bwMode="auto">
            <a:xfrm flipV="1">
              <a:off x="1728" y="1488"/>
              <a:ext cx="1104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7466" name="Line 13"/>
            <p:cNvSpPr>
              <a:spLocks noChangeShapeType="1"/>
            </p:cNvSpPr>
            <p:nvPr/>
          </p:nvSpPr>
          <p:spPr bwMode="auto">
            <a:xfrm>
              <a:off x="1776" y="2256"/>
              <a:ext cx="100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7467" name="Line 14"/>
            <p:cNvSpPr>
              <a:spLocks noChangeShapeType="1"/>
            </p:cNvSpPr>
            <p:nvPr/>
          </p:nvSpPr>
          <p:spPr bwMode="auto">
            <a:xfrm>
              <a:off x="1728" y="2304"/>
              <a:ext cx="1104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7468" name="Line 15"/>
            <p:cNvSpPr>
              <a:spLocks noChangeShapeType="1"/>
            </p:cNvSpPr>
            <p:nvPr/>
          </p:nvSpPr>
          <p:spPr bwMode="auto">
            <a:xfrm>
              <a:off x="3264" y="2256"/>
              <a:ext cx="8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7469" name="Line 16"/>
            <p:cNvSpPr>
              <a:spLocks noChangeShapeType="1"/>
            </p:cNvSpPr>
            <p:nvPr/>
          </p:nvSpPr>
          <p:spPr bwMode="auto">
            <a:xfrm>
              <a:off x="3264" y="1392"/>
              <a:ext cx="912" cy="7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7470" name="Line 17"/>
            <p:cNvSpPr>
              <a:spLocks noChangeShapeType="1"/>
            </p:cNvSpPr>
            <p:nvPr/>
          </p:nvSpPr>
          <p:spPr bwMode="auto">
            <a:xfrm>
              <a:off x="4608" y="2256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7471" name="Line 18"/>
            <p:cNvSpPr>
              <a:spLocks noChangeShapeType="1"/>
            </p:cNvSpPr>
            <p:nvPr/>
          </p:nvSpPr>
          <p:spPr bwMode="auto">
            <a:xfrm flipV="1">
              <a:off x="3264" y="2352"/>
              <a:ext cx="1776" cy="81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7472" name="Text Box 19"/>
            <p:cNvSpPr txBox="1">
              <a:spLocks noChangeArrowheads="1"/>
            </p:cNvSpPr>
            <p:nvPr/>
          </p:nvSpPr>
          <p:spPr bwMode="auto">
            <a:xfrm>
              <a:off x="461" y="1797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0</a:t>
              </a:r>
            </a:p>
          </p:txBody>
        </p:sp>
        <p:sp>
          <p:nvSpPr>
            <p:cNvPr id="17473" name="Text Box 20"/>
            <p:cNvSpPr txBox="1">
              <a:spLocks noChangeArrowheads="1"/>
            </p:cNvSpPr>
            <p:nvPr/>
          </p:nvSpPr>
          <p:spPr bwMode="auto">
            <a:xfrm>
              <a:off x="1383" y="1855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4</a:t>
              </a:r>
            </a:p>
          </p:txBody>
        </p:sp>
        <p:sp>
          <p:nvSpPr>
            <p:cNvPr id="17474" name="Text Box 21"/>
            <p:cNvSpPr txBox="1">
              <a:spLocks noChangeArrowheads="1"/>
            </p:cNvSpPr>
            <p:nvPr/>
          </p:nvSpPr>
          <p:spPr bwMode="auto">
            <a:xfrm>
              <a:off x="2925" y="931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2</a:t>
              </a:r>
            </a:p>
          </p:txBody>
        </p:sp>
        <p:sp>
          <p:nvSpPr>
            <p:cNvPr id="17475" name="Text Box 22"/>
            <p:cNvSpPr txBox="1">
              <a:spLocks noChangeArrowheads="1"/>
            </p:cNvSpPr>
            <p:nvPr/>
          </p:nvSpPr>
          <p:spPr bwMode="auto">
            <a:xfrm>
              <a:off x="2925" y="1838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3</a:t>
              </a:r>
            </a:p>
          </p:txBody>
        </p:sp>
        <p:sp>
          <p:nvSpPr>
            <p:cNvPr id="17476" name="Text Box 23"/>
            <p:cNvSpPr txBox="1">
              <a:spLocks noChangeArrowheads="1"/>
            </p:cNvSpPr>
            <p:nvPr/>
          </p:nvSpPr>
          <p:spPr bwMode="auto">
            <a:xfrm>
              <a:off x="2925" y="2750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1</a:t>
              </a:r>
            </a:p>
          </p:txBody>
        </p:sp>
        <p:sp>
          <p:nvSpPr>
            <p:cNvPr id="17477" name="Text Box 24"/>
            <p:cNvSpPr txBox="1">
              <a:spLocks noChangeArrowheads="1"/>
            </p:cNvSpPr>
            <p:nvPr/>
          </p:nvSpPr>
          <p:spPr bwMode="auto">
            <a:xfrm>
              <a:off x="4272" y="1838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5</a:t>
              </a:r>
            </a:p>
          </p:txBody>
        </p:sp>
        <p:sp>
          <p:nvSpPr>
            <p:cNvPr id="17478" name="Text Box 25"/>
            <p:cNvSpPr txBox="1">
              <a:spLocks noChangeArrowheads="1"/>
            </p:cNvSpPr>
            <p:nvPr/>
          </p:nvSpPr>
          <p:spPr bwMode="auto">
            <a:xfrm>
              <a:off x="5135" y="1855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0</a:t>
              </a:r>
            </a:p>
          </p:txBody>
        </p:sp>
      </p:grpSp>
      <p:grpSp>
        <p:nvGrpSpPr>
          <p:cNvPr id="17413" name="Group 32"/>
          <p:cNvGrpSpPr>
            <a:grpSpLocks/>
          </p:cNvGrpSpPr>
          <p:nvPr/>
        </p:nvGrpSpPr>
        <p:grpSpPr bwMode="auto">
          <a:xfrm>
            <a:off x="539750" y="2133600"/>
            <a:ext cx="719138" cy="719138"/>
            <a:chOff x="295" y="981"/>
            <a:chExt cx="453" cy="453"/>
          </a:xfrm>
        </p:grpSpPr>
        <p:sp>
          <p:nvSpPr>
            <p:cNvPr id="17455" name="Line 26"/>
            <p:cNvSpPr>
              <a:spLocks noChangeShapeType="1"/>
            </p:cNvSpPr>
            <p:nvPr/>
          </p:nvSpPr>
          <p:spPr bwMode="auto">
            <a:xfrm>
              <a:off x="521" y="981"/>
              <a:ext cx="0" cy="45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  <p:sp>
          <p:nvSpPr>
            <p:cNvPr id="17456" name="Line 27"/>
            <p:cNvSpPr>
              <a:spLocks noChangeShapeType="1"/>
            </p:cNvSpPr>
            <p:nvPr/>
          </p:nvSpPr>
          <p:spPr bwMode="auto">
            <a:xfrm>
              <a:off x="295" y="1207"/>
              <a:ext cx="45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</p:grpSp>
      <p:grpSp>
        <p:nvGrpSpPr>
          <p:cNvPr id="17414" name="Group 33"/>
          <p:cNvGrpSpPr>
            <a:grpSpLocks/>
          </p:cNvGrpSpPr>
          <p:nvPr/>
        </p:nvGrpSpPr>
        <p:grpSpPr bwMode="auto">
          <a:xfrm>
            <a:off x="1981200" y="2133600"/>
            <a:ext cx="719138" cy="719138"/>
            <a:chOff x="295" y="981"/>
            <a:chExt cx="453" cy="453"/>
          </a:xfrm>
        </p:grpSpPr>
        <p:sp>
          <p:nvSpPr>
            <p:cNvPr id="17453" name="Line 34"/>
            <p:cNvSpPr>
              <a:spLocks noChangeShapeType="1"/>
            </p:cNvSpPr>
            <p:nvPr/>
          </p:nvSpPr>
          <p:spPr bwMode="auto">
            <a:xfrm>
              <a:off x="521" y="981"/>
              <a:ext cx="0" cy="45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  <p:sp>
          <p:nvSpPr>
            <p:cNvPr id="17454" name="Line 35"/>
            <p:cNvSpPr>
              <a:spLocks noChangeShapeType="1"/>
            </p:cNvSpPr>
            <p:nvPr/>
          </p:nvSpPr>
          <p:spPr bwMode="auto">
            <a:xfrm>
              <a:off x="295" y="1207"/>
              <a:ext cx="45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</p:grpSp>
      <p:grpSp>
        <p:nvGrpSpPr>
          <p:cNvPr id="17415" name="Group 36"/>
          <p:cNvGrpSpPr>
            <a:grpSpLocks/>
          </p:cNvGrpSpPr>
          <p:nvPr/>
        </p:nvGrpSpPr>
        <p:grpSpPr bwMode="auto">
          <a:xfrm>
            <a:off x="4932363" y="981075"/>
            <a:ext cx="719137" cy="719138"/>
            <a:chOff x="295" y="981"/>
            <a:chExt cx="453" cy="453"/>
          </a:xfrm>
        </p:grpSpPr>
        <p:sp>
          <p:nvSpPr>
            <p:cNvPr id="17451" name="Line 37"/>
            <p:cNvSpPr>
              <a:spLocks noChangeShapeType="1"/>
            </p:cNvSpPr>
            <p:nvPr/>
          </p:nvSpPr>
          <p:spPr bwMode="auto">
            <a:xfrm>
              <a:off x="521" y="981"/>
              <a:ext cx="0" cy="45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  <p:sp>
          <p:nvSpPr>
            <p:cNvPr id="17452" name="Line 38"/>
            <p:cNvSpPr>
              <a:spLocks noChangeShapeType="1"/>
            </p:cNvSpPr>
            <p:nvPr/>
          </p:nvSpPr>
          <p:spPr bwMode="auto">
            <a:xfrm>
              <a:off x="295" y="1207"/>
              <a:ext cx="45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</p:grpSp>
      <p:grpSp>
        <p:nvGrpSpPr>
          <p:cNvPr id="17416" name="Group 39"/>
          <p:cNvGrpSpPr>
            <a:grpSpLocks/>
          </p:cNvGrpSpPr>
          <p:nvPr/>
        </p:nvGrpSpPr>
        <p:grpSpPr bwMode="auto">
          <a:xfrm>
            <a:off x="5003800" y="2781300"/>
            <a:ext cx="719138" cy="719138"/>
            <a:chOff x="295" y="981"/>
            <a:chExt cx="453" cy="453"/>
          </a:xfrm>
        </p:grpSpPr>
        <p:sp>
          <p:nvSpPr>
            <p:cNvPr id="17449" name="Line 40"/>
            <p:cNvSpPr>
              <a:spLocks noChangeShapeType="1"/>
            </p:cNvSpPr>
            <p:nvPr/>
          </p:nvSpPr>
          <p:spPr bwMode="auto">
            <a:xfrm>
              <a:off x="521" y="981"/>
              <a:ext cx="0" cy="45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  <p:sp>
          <p:nvSpPr>
            <p:cNvPr id="17450" name="Line 41"/>
            <p:cNvSpPr>
              <a:spLocks noChangeShapeType="1"/>
            </p:cNvSpPr>
            <p:nvPr/>
          </p:nvSpPr>
          <p:spPr bwMode="auto">
            <a:xfrm>
              <a:off x="295" y="1207"/>
              <a:ext cx="45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</p:grpSp>
      <p:grpSp>
        <p:nvGrpSpPr>
          <p:cNvPr id="17417" name="Group 42"/>
          <p:cNvGrpSpPr>
            <a:grpSpLocks/>
          </p:cNvGrpSpPr>
          <p:nvPr/>
        </p:nvGrpSpPr>
        <p:grpSpPr bwMode="auto">
          <a:xfrm>
            <a:off x="5148263" y="5157788"/>
            <a:ext cx="719137" cy="719137"/>
            <a:chOff x="295" y="981"/>
            <a:chExt cx="453" cy="453"/>
          </a:xfrm>
        </p:grpSpPr>
        <p:sp>
          <p:nvSpPr>
            <p:cNvPr id="17447" name="Line 43"/>
            <p:cNvSpPr>
              <a:spLocks noChangeShapeType="1"/>
            </p:cNvSpPr>
            <p:nvPr/>
          </p:nvSpPr>
          <p:spPr bwMode="auto">
            <a:xfrm>
              <a:off x="521" y="981"/>
              <a:ext cx="0" cy="45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  <p:sp>
          <p:nvSpPr>
            <p:cNvPr id="17448" name="Line 44"/>
            <p:cNvSpPr>
              <a:spLocks noChangeShapeType="1"/>
            </p:cNvSpPr>
            <p:nvPr/>
          </p:nvSpPr>
          <p:spPr bwMode="auto">
            <a:xfrm>
              <a:off x="295" y="1207"/>
              <a:ext cx="45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</p:grpSp>
      <p:grpSp>
        <p:nvGrpSpPr>
          <p:cNvPr id="17418" name="Group 45"/>
          <p:cNvGrpSpPr>
            <a:grpSpLocks/>
          </p:cNvGrpSpPr>
          <p:nvPr/>
        </p:nvGrpSpPr>
        <p:grpSpPr bwMode="auto">
          <a:xfrm>
            <a:off x="6804025" y="2276475"/>
            <a:ext cx="719138" cy="719138"/>
            <a:chOff x="295" y="981"/>
            <a:chExt cx="453" cy="453"/>
          </a:xfrm>
        </p:grpSpPr>
        <p:sp>
          <p:nvSpPr>
            <p:cNvPr id="17445" name="Line 46"/>
            <p:cNvSpPr>
              <a:spLocks noChangeShapeType="1"/>
            </p:cNvSpPr>
            <p:nvPr/>
          </p:nvSpPr>
          <p:spPr bwMode="auto">
            <a:xfrm>
              <a:off x="521" y="981"/>
              <a:ext cx="0" cy="45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  <p:sp>
          <p:nvSpPr>
            <p:cNvPr id="17446" name="Line 47"/>
            <p:cNvSpPr>
              <a:spLocks noChangeShapeType="1"/>
            </p:cNvSpPr>
            <p:nvPr/>
          </p:nvSpPr>
          <p:spPr bwMode="auto">
            <a:xfrm>
              <a:off x="295" y="1207"/>
              <a:ext cx="45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</p:grpSp>
      <p:grpSp>
        <p:nvGrpSpPr>
          <p:cNvPr id="17419" name="Group 48"/>
          <p:cNvGrpSpPr>
            <a:grpSpLocks/>
          </p:cNvGrpSpPr>
          <p:nvPr/>
        </p:nvGrpSpPr>
        <p:grpSpPr bwMode="auto">
          <a:xfrm>
            <a:off x="8101013" y="2276475"/>
            <a:ext cx="719137" cy="719138"/>
            <a:chOff x="295" y="981"/>
            <a:chExt cx="453" cy="453"/>
          </a:xfrm>
        </p:grpSpPr>
        <p:sp>
          <p:nvSpPr>
            <p:cNvPr id="17443" name="Line 49"/>
            <p:cNvSpPr>
              <a:spLocks noChangeShapeType="1"/>
            </p:cNvSpPr>
            <p:nvPr/>
          </p:nvSpPr>
          <p:spPr bwMode="auto">
            <a:xfrm>
              <a:off x="521" y="981"/>
              <a:ext cx="0" cy="45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  <p:sp>
          <p:nvSpPr>
            <p:cNvPr id="17444" name="Line 50"/>
            <p:cNvSpPr>
              <a:spLocks noChangeShapeType="1"/>
            </p:cNvSpPr>
            <p:nvPr/>
          </p:nvSpPr>
          <p:spPr bwMode="auto">
            <a:xfrm>
              <a:off x="295" y="1207"/>
              <a:ext cx="45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</p:grpSp>
      <p:sp>
        <p:nvSpPr>
          <p:cNvPr id="27699" name="Text Box 51"/>
          <p:cNvSpPr txBox="1">
            <a:spLocks noChangeArrowheads="1"/>
          </p:cNvSpPr>
          <p:nvPr/>
        </p:nvSpPr>
        <p:spPr bwMode="auto">
          <a:xfrm>
            <a:off x="519113" y="2081213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0</a:t>
            </a:r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950913" y="2081213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0</a:t>
            </a:r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 flipH="1">
            <a:off x="1258888" y="2276475"/>
            <a:ext cx="7207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/>
          </a:ln>
        </p:spPr>
        <p:txBody>
          <a:bodyPr/>
          <a:lstStyle/>
          <a:p>
            <a:endParaRPr lang="es-GT"/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1958975" y="2081213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0</a:t>
            </a:r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2319338" y="2081213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4</a:t>
            </a:r>
          </a:p>
        </p:txBody>
      </p:sp>
      <p:sp>
        <p:nvSpPr>
          <p:cNvPr id="27704" name="Text Box 56"/>
          <p:cNvSpPr txBox="1">
            <a:spLocks noChangeArrowheads="1"/>
          </p:cNvSpPr>
          <p:nvPr/>
        </p:nvSpPr>
        <p:spPr bwMode="auto">
          <a:xfrm>
            <a:off x="2032000" y="1647825"/>
            <a:ext cx="7048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0+4=</a:t>
            </a:r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 flipH="1">
            <a:off x="2700338" y="1125538"/>
            <a:ext cx="2303462" cy="1150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 type="none" w="sm" len="sm"/>
          </a:ln>
        </p:spPr>
        <p:txBody>
          <a:bodyPr/>
          <a:lstStyle/>
          <a:p>
            <a:endParaRPr lang="es-GT"/>
          </a:p>
        </p:txBody>
      </p:sp>
      <p:sp>
        <p:nvSpPr>
          <p:cNvPr id="27706" name="Text Box 58"/>
          <p:cNvSpPr txBox="1">
            <a:spLocks noChangeArrowheads="1"/>
          </p:cNvSpPr>
          <p:nvPr/>
        </p:nvSpPr>
        <p:spPr bwMode="auto">
          <a:xfrm>
            <a:off x="4984750" y="928688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4</a:t>
            </a:r>
          </a:p>
        </p:txBody>
      </p:sp>
      <p:sp>
        <p:nvSpPr>
          <p:cNvPr id="27707" name="Text Box 59"/>
          <p:cNvSpPr txBox="1">
            <a:spLocks noChangeArrowheads="1"/>
          </p:cNvSpPr>
          <p:nvPr/>
        </p:nvSpPr>
        <p:spPr bwMode="auto">
          <a:xfrm>
            <a:off x="5343525" y="928688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6</a:t>
            </a:r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 flipH="1" flipV="1">
            <a:off x="2700338" y="2276475"/>
            <a:ext cx="2303462" cy="5762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 type="none" w="sm" len="sm"/>
          </a:ln>
        </p:spPr>
        <p:txBody>
          <a:bodyPr/>
          <a:lstStyle/>
          <a:p>
            <a:endParaRPr lang="es-GT"/>
          </a:p>
        </p:txBody>
      </p:sp>
      <p:sp>
        <p:nvSpPr>
          <p:cNvPr id="27709" name="Text Box 61"/>
          <p:cNvSpPr txBox="1">
            <a:spLocks noChangeArrowheads="1"/>
          </p:cNvSpPr>
          <p:nvPr/>
        </p:nvSpPr>
        <p:spPr bwMode="auto">
          <a:xfrm>
            <a:off x="5056188" y="2728913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4</a:t>
            </a:r>
          </a:p>
        </p:txBody>
      </p:sp>
      <p:sp>
        <p:nvSpPr>
          <p:cNvPr id="27710" name="Text Box 62"/>
          <p:cNvSpPr txBox="1">
            <a:spLocks noChangeArrowheads="1"/>
          </p:cNvSpPr>
          <p:nvPr/>
        </p:nvSpPr>
        <p:spPr bwMode="auto">
          <a:xfrm>
            <a:off x="5416550" y="2728913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7</a:t>
            </a:r>
          </a:p>
        </p:txBody>
      </p:sp>
      <p:sp>
        <p:nvSpPr>
          <p:cNvPr id="27711" name="Line 63"/>
          <p:cNvSpPr>
            <a:spLocks noChangeShapeType="1"/>
          </p:cNvSpPr>
          <p:nvPr/>
        </p:nvSpPr>
        <p:spPr bwMode="auto">
          <a:xfrm>
            <a:off x="2700338" y="2276475"/>
            <a:ext cx="2519362" cy="30241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s-GT"/>
          </a:p>
        </p:txBody>
      </p:sp>
      <p:sp>
        <p:nvSpPr>
          <p:cNvPr id="27712" name="Text Box 64"/>
          <p:cNvSpPr txBox="1">
            <a:spLocks noChangeArrowheads="1"/>
          </p:cNvSpPr>
          <p:nvPr/>
        </p:nvSpPr>
        <p:spPr bwMode="auto">
          <a:xfrm>
            <a:off x="5200650" y="5105400"/>
            <a:ext cx="311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4</a:t>
            </a:r>
          </a:p>
        </p:txBody>
      </p:sp>
      <p:sp>
        <p:nvSpPr>
          <p:cNvPr id="27713" name="Text Box 65"/>
          <p:cNvSpPr txBox="1">
            <a:spLocks noChangeArrowheads="1"/>
          </p:cNvSpPr>
          <p:nvPr/>
        </p:nvSpPr>
        <p:spPr bwMode="auto">
          <a:xfrm>
            <a:off x="5559425" y="5105400"/>
            <a:ext cx="311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5</a:t>
            </a:r>
          </a:p>
        </p:txBody>
      </p:sp>
      <p:sp>
        <p:nvSpPr>
          <p:cNvPr id="27714" name="Line 66"/>
          <p:cNvSpPr>
            <a:spLocks noChangeShapeType="1"/>
          </p:cNvSpPr>
          <p:nvPr/>
        </p:nvSpPr>
        <p:spPr bwMode="auto">
          <a:xfrm flipV="1">
            <a:off x="5651500" y="2492375"/>
            <a:ext cx="1152525" cy="431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s-GT"/>
          </a:p>
        </p:txBody>
      </p:sp>
      <p:sp>
        <p:nvSpPr>
          <p:cNvPr id="27715" name="Line 67"/>
          <p:cNvSpPr>
            <a:spLocks noChangeShapeType="1"/>
          </p:cNvSpPr>
          <p:nvPr/>
        </p:nvSpPr>
        <p:spPr bwMode="auto">
          <a:xfrm>
            <a:off x="5651500" y="1125538"/>
            <a:ext cx="1152525" cy="1150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s-GT"/>
          </a:p>
        </p:txBody>
      </p:sp>
      <p:sp>
        <p:nvSpPr>
          <p:cNvPr id="27716" name="Text Box 68"/>
          <p:cNvSpPr txBox="1">
            <a:spLocks noChangeArrowheads="1"/>
          </p:cNvSpPr>
          <p:nvPr/>
        </p:nvSpPr>
        <p:spPr bwMode="auto">
          <a:xfrm>
            <a:off x="6784975" y="2224088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7</a:t>
            </a:r>
          </a:p>
        </p:txBody>
      </p:sp>
      <p:sp>
        <p:nvSpPr>
          <p:cNvPr id="27717" name="Text Box 69"/>
          <p:cNvSpPr txBox="1">
            <a:spLocks noChangeArrowheads="1"/>
          </p:cNvSpPr>
          <p:nvPr/>
        </p:nvSpPr>
        <p:spPr bwMode="auto">
          <a:xfrm>
            <a:off x="7143750" y="2224088"/>
            <a:ext cx="438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12</a:t>
            </a:r>
          </a:p>
        </p:txBody>
      </p:sp>
      <p:sp>
        <p:nvSpPr>
          <p:cNvPr id="27718" name="Line 70"/>
          <p:cNvSpPr>
            <a:spLocks noChangeShapeType="1"/>
          </p:cNvSpPr>
          <p:nvPr/>
        </p:nvSpPr>
        <p:spPr bwMode="auto">
          <a:xfrm flipH="1">
            <a:off x="7596188" y="242093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/>
          </a:ln>
        </p:spPr>
        <p:txBody>
          <a:bodyPr/>
          <a:lstStyle/>
          <a:p>
            <a:endParaRPr lang="es-GT"/>
          </a:p>
        </p:txBody>
      </p:sp>
      <p:sp>
        <p:nvSpPr>
          <p:cNvPr id="27719" name="Line 71"/>
          <p:cNvSpPr>
            <a:spLocks noChangeShapeType="1"/>
          </p:cNvSpPr>
          <p:nvPr/>
        </p:nvSpPr>
        <p:spPr bwMode="auto">
          <a:xfrm flipH="1">
            <a:off x="5867400" y="2492375"/>
            <a:ext cx="2233613" cy="2736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/>
          </a:ln>
        </p:spPr>
        <p:txBody>
          <a:bodyPr/>
          <a:lstStyle/>
          <a:p>
            <a:endParaRPr lang="es-GT"/>
          </a:p>
        </p:txBody>
      </p:sp>
      <p:sp>
        <p:nvSpPr>
          <p:cNvPr id="27720" name="Text Box 72"/>
          <p:cNvSpPr txBox="1">
            <a:spLocks noChangeArrowheads="1"/>
          </p:cNvSpPr>
          <p:nvPr/>
        </p:nvSpPr>
        <p:spPr bwMode="auto">
          <a:xfrm>
            <a:off x="8027988" y="2270125"/>
            <a:ext cx="438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12</a:t>
            </a:r>
          </a:p>
        </p:txBody>
      </p:sp>
      <p:sp>
        <p:nvSpPr>
          <p:cNvPr id="27721" name="Text Box 73"/>
          <p:cNvSpPr txBox="1">
            <a:spLocks noChangeArrowheads="1"/>
          </p:cNvSpPr>
          <p:nvPr/>
        </p:nvSpPr>
        <p:spPr bwMode="auto">
          <a:xfrm>
            <a:off x="8440738" y="2270125"/>
            <a:ext cx="438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9" grpId="0"/>
      <p:bldP spid="27700" grpId="0"/>
      <p:bldP spid="27701" grpId="0" animBg="1"/>
      <p:bldP spid="27702" grpId="0"/>
      <p:bldP spid="27703" grpId="0"/>
      <p:bldP spid="27704" grpId="0"/>
      <p:bldP spid="27705" grpId="0" animBg="1"/>
      <p:bldP spid="27706" grpId="0"/>
      <p:bldP spid="27707" grpId="0"/>
      <p:bldP spid="27708" grpId="0" animBg="1"/>
      <p:bldP spid="27709" grpId="0"/>
      <p:bldP spid="27710" grpId="0"/>
      <p:bldP spid="27711" grpId="0" animBg="1"/>
      <p:bldP spid="27712" grpId="0"/>
      <p:bldP spid="27713" grpId="0"/>
      <p:bldP spid="27714" grpId="0" animBg="1"/>
      <p:bldP spid="27715" grpId="0" animBg="1"/>
      <p:bldP spid="27716" grpId="0"/>
      <p:bldP spid="27717" grpId="0"/>
      <p:bldP spid="27718" grpId="0" animBg="1"/>
      <p:bldP spid="27719" grpId="0" animBg="1"/>
      <p:bldP spid="27720" grpId="0"/>
      <p:bldP spid="277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¿Cómo se encuentra la ruta crítica?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 startAt="3"/>
            </a:pPr>
            <a:r>
              <a:rPr lang="es-ES" sz="3400" smtClean="0"/>
              <a:t>Tiempo de terminación más lejana: Es el tiempo más tardío en que se puede completar la actividad sin afectar la duración total del proyecto</a:t>
            </a:r>
          </a:p>
          <a:p>
            <a:pPr marL="839788" lvl="1" indent="-495300" eaLnBrk="1" hangingPunct="1">
              <a:buFont typeface="Wingdings" pitchFamily="2" charset="2"/>
              <a:buChar char="n"/>
            </a:pPr>
            <a:r>
              <a:rPr lang="es-ES" sz="3400" smtClean="0"/>
              <a:t>LF = LS más bajo de la(s) actividad(es) próxima(s)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¿Cómo se encuentra la ruta crítica?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eaLnBrk="1" hangingPunct="1">
              <a:buFont typeface="Wingdings" pitchFamily="2" charset="2"/>
              <a:buAutoNum type="arabicPeriod" startAt="4"/>
            </a:pPr>
            <a:r>
              <a:rPr lang="es-ES" sz="3400" smtClean="0"/>
              <a:t>Tiempo de inicio más lejano: Es el tiempo de terminación más lejano de la actividad anterior menos la duración de la actividad</a:t>
            </a:r>
          </a:p>
          <a:p>
            <a:pPr marL="839788" lvl="1" indent="-495300" eaLnBrk="1" hangingPunct="1">
              <a:buFont typeface="Wingdings" pitchFamily="2" charset="2"/>
              <a:buChar char="n"/>
            </a:pPr>
            <a:r>
              <a:rPr lang="es-ES" sz="3400" smtClean="0"/>
              <a:t>LS = LF de la actividad – duración de la actividad</a:t>
            </a:r>
          </a:p>
          <a:p>
            <a:pPr marL="839788" lvl="1" indent="-495300" eaLnBrk="1" hangingPunct="1">
              <a:buFont typeface="Wingdings" pitchFamily="2" charset="2"/>
              <a:buChar char="n"/>
            </a:pPr>
            <a:r>
              <a:rPr lang="es-ES" sz="3400" smtClean="0"/>
              <a:t>Para calcular LF y LS la red se recorre de derecha a izquierda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¿Cómo se encuentra la ruta crítica?</a:t>
            </a:r>
          </a:p>
        </p:txBody>
      </p:sp>
      <p:sp>
        <p:nvSpPr>
          <p:cNvPr id="8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  <p:grpSp>
        <p:nvGrpSpPr>
          <p:cNvPr id="20484" name="Group 46"/>
          <p:cNvGrpSpPr>
            <a:grpSpLocks/>
          </p:cNvGrpSpPr>
          <p:nvPr/>
        </p:nvGrpSpPr>
        <p:grpSpPr bwMode="auto">
          <a:xfrm>
            <a:off x="8027988" y="2492375"/>
            <a:ext cx="719137" cy="719138"/>
            <a:chOff x="295" y="981"/>
            <a:chExt cx="453" cy="453"/>
          </a:xfrm>
        </p:grpSpPr>
        <p:sp>
          <p:nvSpPr>
            <p:cNvPr id="20566" name="Line 47"/>
            <p:cNvSpPr>
              <a:spLocks noChangeShapeType="1"/>
            </p:cNvSpPr>
            <p:nvPr/>
          </p:nvSpPr>
          <p:spPr bwMode="auto">
            <a:xfrm>
              <a:off x="521" y="981"/>
              <a:ext cx="0" cy="45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  <p:sp>
          <p:nvSpPr>
            <p:cNvPr id="20567" name="Line 48"/>
            <p:cNvSpPr>
              <a:spLocks noChangeShapeType="1"/>
            </p:cNvSpPr>
            <p:nvPr/>
          </p:nvSpPr>
          <p:spPr bwMode="auto">
            <a:xfrm>
              <a:off x="295" y="1207"/>
              <a:ext cx="45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s-GT"/>
            </a:p>
          </p:txBody>
        </p:sp>
      </p:grpSp>
      <p:grpSp>
        <p:nvGrpSpPr>
          <p:cNvPr id="20485" name="Group 72"/>
          <p:cNvGrpSpPr>
            <a:grpSpLocks/>
          </p:cNvGrpSpPr>
          <p:nvPr/>
        </p:nvGrpSpPr>
        <p:grpSpPr bwMode="auto">
          <a:xfrm>
            <a:off x="395288" y="1144588"/>
            <a:ext cx="8229600" cy="4948237"/>
            <a:chOff x="424" y="721"/>
            <a:chExt cx="5184" cy="3117"/>
          </a:xfrm>
        </p:grpSpPr>
        <p:grpSp>
          <p:nvGrpSpPr>
            <p:cNvPr id="20512" name="Group 5"/>
            <p:cNvGrpSpPr>
              <a:grpSpLocks/>
            </p:cNvGrpSpPr>
            <p:nvPr/>
          </p:nvGrpSpPr>
          <p:grpSpPr bwMode="auto">
            <a:xfrm>
              <a:off x="424" y="1067"/>
              <a:ext cx="5184" cy="2429"/>
              <a:chOff x="288" y="931"/>
              <a:chExt cx="5184" cy="2429"/>
            </a:xfrm>
          </p:grpSpPr>
          <p:sp>
            <p:nvSpPr>
              <p:cNvPr id="20544" name="Oval 6"/>
              <p:cNvSpPr>
                <a:spLocks noChangeArrowheads="1"/>
              </p:cNvSpPr>
              <p:nvPr/>
            </p:nvSpPr>
            <p:spPr bwMode="auto">
              <a:xfrm>
                <a:off x="288" y="2016"/>
                <a:ext cx="528" cy="480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ES_tradnl" sz="2400">
                    <a:latin typeface="Times New Roman" pitchFamily="18" charset="0"/>
                  </a:rPr>
                  <a:t>Inicio</a:t>
                </a:r>
              </a:p>
            </p:txBody>
          </p:sp>
          <p:sp>
            <p:nvSpPr>
              <p:cNvPr id="20545" name="Oval 7"/>
              <p:cNvSpPr>
                <a:spLocks noChangeArrowheads="1"/>
              </p:cNvSpPr>
              <p:nvPr/>
            </p:nvSpPr>
            <p:spPr bwMode="auto">
              <a:xfrm>
                <a:off x="1248" y="2064"/>
                <a:ext cx="480" cy="384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ES_tradnl" sz="24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0546" name="Oval 8"/>
              <p:cNvSpPr>
                <a:spLocks noChangeArrowheads="1"/>
              </p:cNvSpPr>
              <p:nvPr/>
            </p:nvSpPr>
            <p:spPr bwMode="auto">
              <a:xfrm>
                <a:off x="2784" y="1152"/>
                <a:ext cx="480" cy="384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ES_tradnl" sz="24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20547" name="Oval 9"/>
              <p:cNvSpPr>
                <a:spLocks noChangeArrowheads="1"/>
              </p:cNvSpPr>
              <p:nvPr/>
            </p:nvSpPr>
            <p:spPr bwMode="auto">
              <a:xfrm>
                <a:off x="2784" y="2064"/>
                <a:ext cx="480" cy="384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ES_tradnl" sz="24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20548" name="Oval 10"/>
              <p:cNvSpPr>
                <a:spLocks noChangeArrowheads="1"/>
              </p:cNvSpPr>
              <p:nvPr/>
            </p:nvSpPr>
            <p:spPr bwMode="auto">
              <a:xfrm>
                <a:off x="2784" y="2976"/>
                <a:ext cx="480" cy="384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ES_tradnl" sz="240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20549" name="Oval 11"/>
              <p:cNvSpPr>
                <a:spLocks noChangeArrowheads="1"/>
              </p:cNvSpPr>
              <p:nvPr/>
            </p:nvSpPr>
            <p:spPr bwMode="auto">
              <a:xfrm>
                <a:off x="4128" y="2064"/>
                <a:ext cx="480" cy="384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ES_tradnl" sz="2400">
                    <a:latin typeface="Times New Roman" pitchFamily="18" charset="0"/>
                  </a:rPr>
                  <a:t>E</a:t>
                </a:r>
              </a:p>
            </p:txBody>
          </p:sp>
          <p:sp>
            <p:nvSpPr>
              <p:cNvPr id="20550" name="Oval 12"/>
              <p:cNvSpPr>
                <a:spLocks noChangeArrowheads="1"/>
              </p:cNvSpPr>
              <p:nvPr/>
            </p:nvSpPr>
            <p:spPr bwMode="auto">
              <a:xfrm>
                <a:off x="4992" y="2064"/>
                <a:ext cx="480" cy="384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ES_tradnl" sz="2400">
                    <a:latin typeface="Times New Roman" pitchFamily="18" charset="0"/>
                  </a:rPr>
                  <a:t>Fin</a:t>
                </a:r>
              </a:p>
            </p:txBody>
          </p:sp>
          <p:sp>
            <p:nvSpPr>
              <p:cNvPr id="20551" name="Line 13"/>
              <p:cNvSpPr>
                <a:spLocks noChangeShapeType="1"/>
              </p:cNvSpPr>
              <p:nvPr/>
            </p:nvSpPr>
            <p:spPr bwMode="auto">
              <a:xfrm>
                <a:off x="816" y="2256"/>
                <a:ext cx="43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s-GT"/>
              </a:p>
            </p:txBody>
          </p:sp>
          <p:sp>
            <p:nvSpPr>
              <p:cNvPr id="20552" name="Line 14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1104" cy="76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s-GT"/>
              </a:p>
            </p:txBody>
          </p:sp>
          <p:sp>
            <p:nvSpPr>
              <p:cNvPr id="20553" name="Line 15"/>
              <p:cNvSpPr>
                <a:spLocks noChangeShapeType="1"/>
              </p:cNvSpPr>
              <p:nvPr/>
            </p:nvSpPr>
            <p:spPr bwMode="auto">
              <a:xfrm>
                <a:off x="1776" y="2256"/>
                <a:ext cx="100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s-GT"/>
              </a:p>
            </p:txBody>
          </p:sp>
          <p:sp>
            <p:nvSpPr>
              <p:cNvPr id="20554" name="Line 16"/>
              <p:cNvSpPr>
                <a:spLocks noChangeShapeType="1"/>
              </p:cNvSpPr>
              <p:nvPr/>
            </p:nvSpPr>
            <p:spPr bwMode="auto">
              <a:xfrm>
                <a:off x="1728" y="2304"/>
                <a:ext cx="1104" cy="76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s-GT"/>
              </a:p>
            </p:txBody>
          </p:sp>
          <p:sp>
            <p:nvSpPr>
              <p:cNvPr id="20555" name="Line 17"/>
              <p:cNvSpPr>
                <a:spLocks noChangeShapeType="1"/>
              </p:cNvSpPr>
              <p:nvPr/>
            </p:nvSpPr>
            <p:spPr bwMode="auto">
              <a:xfrm>
                <a:off x="3264" y="2256"/>
                <a:ext cx="86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s-GT"/>
              </a:p>
            </p:txBody>
          </p:sp>
          <p:sp>
            <p:nvSpPr>
              <p:cNvPr id="20556" name="Line 18"/>
              <p:cNvSpPr>
                <a:spLocks noChangeShapeType="1"/>
              </p:cNvSpPr>
              <p:nvPr/>
            </p:nvSpPr>
            <p:spPr bwMode="auto">
              <a:xfrm>
                <a:off x="3264" y="1392"/>
                <a:ext cx="912" cy="72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s-GT"/>
              </a:p>
            </p:txBody>
          </p:sp>
          <p:sp>
            <p:nvSpPr>
              <p:cNvPr id="20557" name="Line 19"/>
              <p:cNvSpPr>
                <a:spLocks noChangeShapeType="1"/>
              </p:cNvSpPr>
              <p:nvPr/>
            </p:nvSpPr>
            <p:spPr bwMode="auto">
              <a:xfrm>
                <a:off x="4608" y="2256"/>
                <a:ext cx="38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s-GT"/>
              </a:p>
            </p:txBody>
          </p:sp>
          <p:sp>
            <p:nvSpPr>
              <p:cNvPr id="20558" name="Line 20"/>
              <p:cNvSpPr>
                <a:spLocks noChangeShapeType="1"/>
              </p:cNvSpPr>
              <p:nvPr/>
            </p:nvSpPr>
            <p:spPr bwMode="auto">
              <a:xfrm flipV="1">
                <a:off x="3264" y="2352"/>
                <a:ext cx="1776" cy="81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s-GT"/>
              </a:p>
            </p:txBody>
          </p:sp>
          <p:sp>
            <p:nvSpPr>
              <p:cNvPr id="20559" name="Text Box 21"/>
              <p:cNvSpPr txBox="1">
                <a:spLocks noChangeArrowheads="1"/>
              </p:cNvSpPr>
              <p:nvPr/>
            </p:nvSpPr>
            <p:spPr bwMode="auto">
              <a:xfrm>
                <a:off x="461" y="1797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0</a:t>
                </a:r>
              </a:p>
            </p:txBody>
          </p:sp>
          <p:sp>
            <p:nvSpPr>
              <p:cNvPr id="20560" name="Text Box 22"/>
              <p:cNvSpPr txBox="1">
                <a:spLocks noChangeArrowheads="1"/>
              </p:cNvSpPr>
              <p:nvPr/>
            </p:nvSpPr>
            <p:spPr bwMode="auto">
              <a:xfrm>
                <a:off x="1383" y="1855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4</a:t>
                </a:r>
              </a:p>
            </p:txBody>
          </p:sp>
          <p:sp>
            <p:nvSpPr>
              <p:cNvPr id="20561" name="Text Box 23"/>
              <p:cNvSpPr txBox="1">
                <a:spLocks noChangeArrowheads="1"/>
              </p:cNvSpPr>
              <p:nvPr/>
            </p:nvSpPr>
            <p:spPr bwMode="auto">
              <a:xfrm>
                <a:off x="2925" y="931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2</a:t>
                </a:r>
              </a:p>
            </p:txBody>
          </p:sp>
          <p:sp>
            <p:nvSpPr>
              <p:cNvPr id="20562" name="Text Box 24"/>
              <p:cNvSpPr txBox="1">
                <a:spLocks noChangeArrowheads="1"/>
              </p:cNvSpPr>
              <p:nvPr/>
            </p:nvSpPr>
            <p:spPr bwMode="auto">
              <a:xfrm>
                <a:off x="2925" y="1838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3</a:t>
                </a:r>
              </a:p>
            </p:txBody>
          </p:sp>
          <p:sp>
            <p:nvSpPr>
              <p:cNvPr id="20563" name="Text Box 25"/>
              <p:cNvSpPr txBox="1">
                <a:spLocks noChangeArrowheads="1"/>
              </p:cNvSpPr>
              <p:nvPr/>
            </p:nvSpPr>
            <p:spPr bwMode="auto">
              <a:xfrm>
                <a:off x="2925" y="2750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1</a:t>
                </a:r>
              </a:p>
            </p:txBody>
          </p:sp>
          <p:sp>
            <p:nvSpPr>
              <p:cNvPr id="20564" name="Text Box 26"/>
              <p:cNvSpPr txBox="1">
                <a:spLocks noChangeArrowheads="1"/>
              </p:cNvSpPr>
              <p:nvPr/>
            </p:nvSpPr>
            <p:spPr bwMode="auto">
              <a:xfrm>
                <a:off x="4272" y="1838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5</a:t>
                </a:r>
              </a:p>
            </p:txBody>
          </p:sp>
          <p:sp>
            <p:nvSpPr>
              <p:cNvPr id="20565" name="Text Box 27"/>
              <p:cNvSpPr txBox="1">
                <a:spLocks noChangeArrowheads="1"/>
              </p:cNvSpPr>
              <p:nvPr/>
            </p:nvSpPr>
            <p:spPr bwMode="auto">
              <a:xfrm>
                <a:off x="5135" y="1855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0</a:t>
                </a:r>
              </a:p>
            </p:txBody>
          </p:sp>
        </p:grpSp>
        <p:grpSp>
          <p:nvGrpSpPr>
            <p:cNvPr id="20513" name="Group 28"/>
            <p:cNvGrpSpPr>
              <a:grpSpLocks/>
            </p:cNvGrpSpPr>
            <p:nvPr/>
          </p:nvGrpSpPr>
          <p:grpSpPr bwMode="auto">
            <a:xfrm>
              <a:off x="476" y="1480"/>
              <a:ext cx="453" cy="453"/>
              <a:chOff x="295" y="981"/>
              <a:chExt cx="453" cy="453"/>
            </a:xfrm>
          </p:grpSpPr>
          <p:sp>
            <p:nvSpPr>
              <p:cNvPr id="20542" name="Line 29"/>
              <p:cNvSpPr>
                <a:spLocks noChangeShapeType="1"/>
              </p:cNvSpPr>
              <p:nvPr/>
            </p:nvSpPr>
            <p:spPr bwMode="auto">
              <a:xfrm>
                <a:off x="521" y="981"/>
                <a:ext cx="0" cy="453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  <p:sp>
            <p:nvSpPr>
              <p:cNvPr id="20543" name="Line 30"/>
              <p:cNvSpPr>
                <a:spLocks noChangeShapeType="1"/>
              </p:cNvSpPr>
              <p:nvPr/>
            </p:nvSpPr>
            <p:spPr bwMode="auto">
              <a:xfrm>
                <a:off x="295" y="1207"/>
                <a:ext cx="453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</p:grpSp>
        <p:grpSp>
          <p:nvGrpSpPr>
            <p:cNvPr id="20514" name="Group 31"/>
            <p:cNvGrpSpPr>
              <a:grpSpLocks/>
            </p:cNvGrpSpPr>
            <p:nvPr/>
          </p:nvGrpSpPr>
          <p:grpSpPr bwMode="auto">
            <a:xfrm>
              <a:off x="1384" y="1480"/>
              <a:ext cx="453" cy="453"/>
              <a:chOff x="295" y="981"/>
              <a:chExt cx="453" cy="453"/>
            </a:xfrm>
          </p:grpSpPr>
          <p:sp>
            <p:nvSpPr>
              <p:cNvPr id="20540" name="Line 32"/>
              <p:cNvSpPr>
                <a:spLocks noChangeShapeType="1"/>
              </p:cNvSpPr>
              <p:nvPr/>
            </p:nvSpPr>
            <p:spPr bwMode="auto">
              <a:xfrm>
                <a:off x="521" y="981"/>
                <a:ext cx="0" cy="453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  <p:sp>
            <p:nvSpPr>
              <p:cNvPr id="20541" name="Line 33"/>
              <p:cNvSpPr>
                <a:spLocks noChangeShapeType="1"/>
              </p:cNvSpPr>
              <p:nvPr/>
            </p:nvSpPr>
            <p:spPr bwMode="auto">
              <a:xfrm>
                <a:off x="295" y="1207"/>
                <a:ext cx="453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</p:grpSp>
        <p:grpSp>
          <p:nvGrpSpPr>
            <p:cNvPr id="20515" name="Group 34"/>
            <p:cNvGrpSpPr>
              <a:grpSpLocks/>
            </p:cNvGrpSpPr>
            <p:nvPr/>
          </p:nvGrpSpPr>
          <p:grpSpPr bwMode="auto">
            <a:xfrm>
              <a:off x="3243" y="754"/>
              <a:ext cx="453" cy="453"/>
              <a:chOff x="295" y="981"/>
              <a:chExt cx="453" cy="453"/>
            </a:xfrm>
          </p:grpSpPr>
          <p:sp>
            <p:nvSpPr>
              <p:cNvPr id="20538" name="Line 35"/>
              <p:cNvSpPr>
                <a:spLocks noChangeShapeType="1"/>
              </p:cNvSpPr>
              <p:nvPr/>
            </p:nvSpPr>
            <p:spPr bwMode="auto">
              <a:xfrm>
                <a:off x="521" y="981"/>
                <a:ext cx="0" cy="453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  <p:sp>
            <p:nvSpPr>
              <p:cNvPr id="20539" name="Line 36"/>
              <p:cNvSpPr>
                <a:spLocks noChangeShapeType="1"/>
              </p:cNvSpPr>
              <p:nvPr/>
            </p:nvSpPr>
            <p:spPr bwMode="auto">
              <a:xfrm>
                <a:off x="295" y="1207"/>
                <a:ext cx="453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</p:grpSp>
        <p:grpSp>
          <p:nvGrpSpPr>
            <p:cNvPr id="20516" name="Group 37"/>
            <p:cNvGrpSpPr>
              <a:grpSpLocks/>
            </p:cNvGrpSpPr>
            <p:nvPr/>
          </p:nvGrpSpPr>
          <p:grpSpPr bwMode="auto">
            <a:xfrm>
              <a:off x="3288" y="1888"/>
              <a:ext cx="453" cy="453"/>
              <a:chOff x="295" y="981"/>
              <a:chExt cx="453" cy="453"/>
            </a:xfrm>
          </p:grpSpPr>
          <p:sp>
            <p:nvSpPr>
              <p:cNvPr id="20536" name="Line 38"/>
              <p:cNvSpPr>
                <a:spLocks noChangeShapeType="1"/>
              </p:cNvSpPr>
              <p:nvPr/>
            </p:nvSpPr>
            <p:spPr bwMode="auto">
              <a:xfrm>
                <a:off x="521" y="981"/>
                <a:ext cx="0" cy="453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  <p:sp>
            <p:nvSpPr>
              <p:cNvPr id="20537" name="Line 39"/>
              <p:cNvSpPr>
                <a:spLocks noChangeShapeType="1"/>
              </p:cNvSpPr>
              <p:nvPr/>
            </p:nvSpPr>
            <p:spPr bwMode="auto">
              <a:xfrm>
                <a:off x="295" y="1207"/>
                <a:ext cx="453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</p:grpSp>
        <p:grpSp>
          <p:nvGrpSpPr>
            <p:cNvPr id="20517" name="Group 40"/>
            <p:cNvGrpSpPr>
              <a:grpSpLocks/>
            </p:cNvGrpSpPr>
            <p:nvPr/>
          </p:nvGrpSpPr>
          <p:grpSpPr bwMode="auto">
            <a:xfrm>
              <a:off x="3379" y="3385"/>
              <a:ext cx="453" cy="453"/>
              <a:chOff x="295" y="981"/>
              <a:chExt cx="453" cy="453"/>
            </a:xfrm>
          </p:grpSpPr>
          <p:sp>
            <p:nvSpPr>
              <p:cNvPr id="20534" name="Line 41"/>
              <p:cNvSpPr>
                <a:spLocks noChangeShapeType="1"/>
              </p:cNvSpPr>
              <p:nvPr/>
            </p:nvSpPr>
            <p:spPr bwMode="auto">
              <a:xfrm>
                <a:off x="521" y="981"/>
                <a:ext cx="0" cy="453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  <p:sp>
            <p:nvSpPr>
              <p:cNvPr id="20535" name="Line 42"/>
              <p:cNvSpPr>
                <a:spLocks noChangeShapeType="1"/>
              </p:cNvSpPr>
              <p:nvPr/>
            </p:nvSpPr>
            <p:spPr bwMode="auto">
              <a:xfrm>
                <a:off x="295" y="1207"/>
                <a:ext cx="453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</p:grpSp>
        <p:grpSp>
          <p:nvGrpSpPr>
            <p:cNvPr id="20518" name="Group 43"/>
            <p:cNvGrpSpPr>
              <a:grpSpLocks/>
            </p:cNvGrpSpPr>
            <p:nvPr/>
          </p:nvGrpSpPr>
          <p:grpSpPr bwMode="auto">
            <a:xfrm>
              <a:off x="4422" y="1570"/>
              <a:ext cx="453" cy="453"/>
              <a:chOff x="295" y="981"/>
              <a:chExt cx="453" cy="453"/>
            </a:xfrm>
          </p:grpSpPr>
          <p:sp>
            <p:nvSpPr>
              <p:cNvPr id="20532" name="Line 44"/>
              <p:cNvSpPr>
                <a:spLocks noChangeShapeType="1"/>
              </p:cNvSpPr>
              <p:nvPr/>
            </p:nvSpPr>
            <p:spPr bwMode="auto">
              <a:xfrm>
                <a:off x="521" y="981"/>
                <a:ext cx="0" cy="453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  <p:sp>
            <p:nvSpPr>
              <p:cNvPr id="20533" name="Line 45"/>
              <p:cNvSpPr>
                <a:spLocks noChangeShapeType="1"/>
              </p:cNvSpPr>
              <p:nvPr/>
            </p:nvSpPr>
            <p:spPr bwMode="auto">
              <a:xfrm>
                <a:off x="295" y="1207"/>
                <a:ext cx="453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</p:grpSp>
        <p:sp>
          <p:nvSpPr>
            <p:cNvPr id="20519" name="Text Box 49"/>
            <p:cNvSpPr txBox="1">
              <a:spLocks noChangeArrowheads="1"/>
            </p:cNvSpPr>
            <p:nvPr/>
          </p:nvSpPr>
          <p:spPr bwMode="auto">
            <a:xfrm>
              <a:off x="463" y="1447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0</a:t>
              </a:r>
            </a:p>
          </p:txBody>
        </p:sp>
        <p:sp>
          <p:nvSpPr>
            <p:cNvPr id="20520" name="Text Box 50"/>
            <p:cNvSpPr txBox="1">
              <a:spLocks noChangeArrowheads="1"/>
            </p:cNvSpPr>
            <p:nvPr/>
          </p:nvSpPr>
          <p:spPr bwMode="auto">
            <a:xfrm>
              <a:off x="735" y="1447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0</a:t>
              </a:r>
            </a:p>
          </p:txBody>
        </p:sp>
        <p:sp>
          <p:nvSpPr>
            <p:cNvPr id="20521" name="Text Box 52"/>
            <p:cNvSpPr txBox="1">
              <a:spLocks noChangeArrowheads="1"/>
            </p:cNvSpPr>
            <p:nvPr/>
          </p:nvSpPr>
          <p:spPr bwMode="auto">
            <a:xfrm>
              <a:off x="1370" y="1447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0</a:t>
              </a:r>
            </a:p>
          </p:txBody>
        </p:sp>
        <p:sp>
          <p:nvSpPr>
            <p:cNvPr id="20522" name="Text Box 53"/>
            <p:cNvSpPr txBox="1">
              <a:spLocks noChangeArrowheads="1"/>
            </p:cNvSpPr>
            <p:nvPr/>
          </p:nvSpPr>
          <p:spPr bwMode="auto">
            <a:xfrm>
              <a:off x="1597" y="1447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4</a:t>
              </a:r>
            </a:p>
          </p:txBody>
        </p:sp>
        <p:sp>
          <p:nvSpPr>
            <p:cNvPr id="20523" name="Text Box 56"/>
            <p:cNvSpPr txBox="1">
              <a:spLocks noChangeArrowheads="1"/>
            </p:cNvSpPr>
            <p:nvPr/>
          </p:nvSpPr>
          <p:spPr bwMode="auto">
            <a:xfrm>
              <a:off x="3276" y="721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4</a:t>
              </a:r>
            </a:p>
          </p:txBody>
        </p:sp>
        <p:sp>
          <p:nvSpPr>
            <p:cNvPr id="20524" name="Text Box 57"/>
            <p:cNvSpPr txBox="1">
              <a:spLocks noChangeArrowheads="1"/>
            </p:cNvSpPr>
            <p:nvPr/>
          </p:nvSpPr>
          <p:spPr bwMode="auto">
            <a:xfrm>
              <a:off x="3502" y="721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6</a:t>
              </a:r>
            </a:p>
          </p:txBody>
        </p:sp>
        <p:sp>
          <p:nvSpPr>
            <p:cNvPr id="20525" name="Text Box 59"/>
            <p:cNvSpPr txBox="1">
              <a:spLocks noChangeArrowheads="1"/>
            </p:cNvSpPr>
            <p:nvPr/>
          </p:nvSpPr>
          <p:spPr bwMode="auto">
            <a:xfrm>
              <a:off x="3321" y="1855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4</a:t>
              </a:r>
            </a:p>
          </p:txBody>
        </p:sp>
        <p:sp>
          <p:nvSpPr>
            <p:cNvPr id="20526" name="Text Box 60"/>
            <p:cNvSpPr txBox="1">
              <a:spLocks noChangeArrowheads="1"/>
            </p:cNvSpPr>
            <p:nvPr/>
          </p:nvSpPr>
          <p:spPr bwMode="auto">
            <a:xfrm>
              <a:off x="3548" y="1855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7</a:t>
              </a:r>
            </a:p>
          </p:txBody>
        </p:sp>
        <p:sp>
          <p:nvSpPr>
            <p:cNvPr id="20527" name="Text Box 62"/>
            <p:cNvSpPr txBox="1">
              <a:spLocks noChangeArrowheads="1"/>
            </p:cNvSpPr>
            <p:nvPr/>
          </p:nvSpPr>
          <p:spPr bwMode="auto">
            <a:xfrm>
              <a:off x="3412" y="3352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4</a:t>
              </a:r>
            </a:p>
          </p:txBody>
        </p:sp>
        <p:sp>
          <p:nvSpPr>
            <p:cNvPr id="20528" name="Text Box 63"/>
            <p:cNvSpPr txBox="1">
              <a:spLocks noChangeArrowheads="1"/>
            </p:cNvSpPr>
            <p:nvPr/>
          </p:nvSpPr>
          <p:spPr bwMode="auto">
            <a:xfrm>
              <a:off x="3638" y="3352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5</a:t>
              </a:r>
            </a:p>
          </p:txBody>
        </p:sp>
        <p:sp>
          <p:nvSpPr>
            <p:cNvPr id="20529" name="Text Box 66"/>
            <p:cNvSpPr txBox="1">
              <a:spLocks noChangeArrowheads="1"/>
            </p:cNvSpPr>
            <p:nvPr/>
          </p:nvSpPr>
          <p:spPr bwMode="auto">
            <a:xfrm>
              <a:off x="4410" y="1537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7</a:t>
              </a:r>
            </a:p>
          </p:txBody>
        </p:sp>
        <p:sp>
          <p:nvSpPr>
            <p:cNvPr id="20530" name="Text Box 67"/>
            <p:cNvSpPr txBox="1">
              <a:spLocks noChangeArrowheads="1"/>
            </p:cNvSpPr>
            <p:nvPr/>
          </p:nvSpPr>
          <p:spPr bwMode="auto">
            <a:xfrm>
              <a:off x="4636" y="1537"/>
              <a:ext cx="27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12</a:t>
              </a:r>
            </a:p>
          </p:txBody>
        </p:sp>
        <p:sp>
          <p:nvSpPr>
            <p:cNvPr id="20531" name="Text Box 70"/>
            <p:cNvSpPr txBox="1">
              <a:spLocks noChangeArrowheads="1"/>
            </p:cNvSpPr>
            <p:nvPr/>
          </p:nvSpPr>
          <p:spPr bwMode="auto">
            <a:xfrm>
              <a:off x="5193" y="1566"/>
              <a:ext cx="27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12</a:t>
              </a:r>
            </a:p>
          </p:txBody>
        </p:sp>
      </p:grpSp>
      <p:sp>
        <p:nvSpPr>
          <p:cNvPr id="20486" name="Text Box 71"/>
          <p:cNvSpPr txBox="1">
            <a:spLocks noChangeArrowheads="1"/>
          </p:cNvSpPr>
          <p:nvPr/>
        </p:nvSpPr>
        <p:spPr bwMode="auto">
          <a:xfrm>
            <a:off x="8382000" y="2486025"/>
            <a:ext cx="438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12</a:t>
            </a:r>
          </a:p>
        </p:txBody>
      </p:sp>
      <p:sp>
        <p:nvSpPr>
          <p:cNvPr id="30794" name="Line 74"/>
          <p:cNvSpPr>
            <a:spLocks noChangeShapeType="1"/>
          </p:cNvSpPr>
          <p:nvPr/>
        </p:nvSpPr>
        <p:spPr bwMode="auto">
          <a:xfrm>
            <a:off x="9036050" y="2636838"/>
            <a:ext cx="0" cy="5048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GT"/>
          </a:p>
        </p:txBody>
      </p:sp>
      <p:sp>
        <p:nvSpPr>
          <p:cNvPr id="30795" name="Line 75"/>
          <p:cNvSpPr>
            <a:spLocks noChangeShapeType="1"/>
          </p:cNvSpPr>
          <p:nvPr/>
        </p:nvSpPr>
        <p:spPr bwMode="auto">
          <a:xfrm flipH="1">
            <a:off x="8818563" y="3141663"/>
            <a:ext cx="2174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s-GT"/>
          </a:p>
        </p:txBody>
      </p:sp>
      <p:sp>
        <p:nvSpPr>
          <p:cNvPr id="30796" name="Line 76"/>
          <p:cNvSpPr>
            <a:spLocks noChangeShapeType="1"/>
          </p:cNvSpPr>
          <p:nvPr/>
        </p:nvSpPr>
        <p:spPr bwMode="auto">
          <a:xfrm flipH="1">
            <a:off x="8820150" y="2636838"/>
            <a:ext cx="21748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GT"/>
          </a:p>
        </p:txBody>
      </p:sp>
      <p:sp>
        <p:nvSpPr>
          <p:cNvPr id="30797" name="Text Box 77"/>
          <p:cNvSpPr txBox="1">
            <a:spLocks noChangeArrowheads="1"/>
          </p:cNvSpPr>
          <p:nvPr/>
        </p:nvSpPr>
        <p:spPr bwMode="auto">
          <a:xfrm>
            <a:off x="8382000" y="2924175"/>
            <a:ext cx="438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12</a:t>
            </a:r>
          </a:p>
        </p:txBody>
      </p:sp>
      <p:sp>
        <p:nvSpPr>
          <p:cNvPr id="30798" name="Text Box 78"/>
          <p:cNvSpPr txBox="1">
            <a:spLocks noChangeArrowheads="1"/>
          </p:cNvSpPr>
          <p:nvPr/>
        </p:nvSpPr>
        <p:spPr bwMode="auto">
          <a:xfrm>
            <a:off x="7950200" y="2924175"/>
            <a:ext cx="438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12</a:t>
            </a:r>
          </a:p>
        </p:txBody>
      </p:sp>
      <p:sp>
        <p:nvSpPr>
          <p:cNvPr id="30799" name="Line 79"/>
          <p:cNvSpPr>
            <a:spLocks noChangeShapeType="1"/>
          </p:cNvSpPr>
          <p:nvPr/>
        </p:nvSpPr>
        <p:spPr bwMode="auto">
          <a:xfrm>
            <a:off x="7451725" y="306863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 type="none" w="sm" len="sm"/>
          </a:ln>
        </p:spPr>
        <p:txBody>
          <a:bodyPr/>
          <a:lstStyle/>
          <a:p>
            <a:endParaRPr lang="es-GT"/>
          </a:p>
        </p:txBody>
      </p:sp>
      <p:sp>
        <p:nvSpPr>
          <p:cNvPr id="30800" name="Line 80"/>
          <p:cNvSpPr>
            <a:spLocks noChangeShapeType="1"/>
          </p:cNvSpPr>
          <p:nvPr/>
        </p:nvSpPr>
        <p:spPr bwMode="auto">
          <a:xfrm flipV="1">
            <a:off x="5867400" y="3068638"/>
            <a:ext cx="2160588" cy="28082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/>
          </a:ln>
        </p:spPr>
        <p:txBody>
          <a:bodyPr/>
          <a:lstStyle/>
          <a:p>
            <a:endParaRPr lang="es-GT"/>
          </a:p>
        </p:txBody>
      </p:sp>
      <p:sp>
        <p:nvSpPr>
          <p:cNvPr id="30801" name="Text Box 81"/>
          <p:cNvSpPr txBox="1">
            <a:spLocks noChangeArrowheads="1"/>
          </p:cNvSpPr>
          <p:nvPr/>
        </p:nvSpPr>
        <p:spPr bwMode="auto">
          <a:xfrm>
            <a:off x="5429250" y="5734050"/>
            <a:ext cx="438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12</a:t>
            </a:r>
          </a:p>
        </p:txBody>
      </p:sp>
      <p:sp>
        <p:nvSpPr>
          <p:cNvPr id="30802" name="Text Box 82"/>
          <p:cNvSpPr txBox="1">
            <a:spLocks noChangeArrowheads="1"/>
          </p:cNvSpPr>
          <p:nvPr/>
        </p:nvSpPr>
        <p:spPr bwMode="auto">
          <a:xfrm>
            <a:off x="7086600" y="2852738"/>
            <a:ext cx="438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12</a:t>
            </a:r>
          </a:p>
        </p:txBody>
      </p:sp>
      <p:sp>
        <p:nvSpPr>
          <p:cNvPr id="30803" name="Text Box 83"/>
          <p:cNvSpPr txBox="1">
            <a:spLocks noChangeArrowheads="1"/>
          </p:cNvSpPr>
          <p:nvPr/>
        </p:nvSpPr>
        <p:spPr bwMode="auto">
          <a:xfrm>
            <a:off x="6732588" y="2873375"/>
            <a:ext cx="311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7</a:t>
            </a:r>
          </a:p>
        </p:txBody>
      </p:sp>
      <p:sp>
        <p:nvSpPr>
          <p:cNvPr id="30804" name="Text Box 84"/>
          <p:cNvSpPr txBox="1">
            <a:spLocks noChangeArrowheads="1"/>
          </p:cNvSpPr>
          <p:nvPr/>
        </p:nvSpPr>
        <p:spPr bwMode="auto">
          <a:xfrm>
            <a:off x="5003800" y="5734050"/>
            <a:ext cx="438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11</a:t>
            </a:r>
          </a:p>
        </p:txBody>
      </p:sp>
      <p:sp>
        <p:nvSpPr>
          <p:cNvPr id="30805" name="Line 85"/>
          <p:cNvSpPr>
            <a:spLocks noChangeShapeType="1"/>
          </p:cNvSpPr>
          <p:nvPr/>
        </p:nvSpPr>
        <p:spPr bwMode="auto">
          <a:xfrm>
            <a:off x="5580063" y="1844675"/>
            <a:ext cx="1152525" cy="11525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 type="none" w="sm" len="sm"/>
          </a:ln>
        </p:spPr>
        <p:txBody>
          <a:bodyPr/>
          <a:lstStyle/>
          <a:p>
            <a:endParaRPr lang="es-GT"/>
          </a:p>
        </p:txBody>
      </p:sp>
      <p:sp>
        <p:nvSpPr>
          <p:cNvPr id="30806" name="Text Box 86"/>
          <p:cNvSpPr txBox="1">
            <a:spLocks noChangeArrowheads="1"/>
          </p:cNvSpPr>
          <p:nvPr/>
        </p:nvSpPr>
        <p:spPr bwMode="auto">
          <a:xfrm>
            <a:off x="5272088" y="1576388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7</a:t>
            </a:r>
          </a:p>
        </p:txBody>
      </p:sp>
      <p:sp>
        <p:nvSpPr>
          <p:cNvPr id="30807" name="Text Box 87"/>
          <p:cNvSpPr txBox="1">
            <a:spLocks noChangeArrowheads="1"/>
          </p:cNvSpPr>
          <p:nvPr/>
        </p:nvSpPr>
        <p:spPr bwMode="auto">
          <a:xfrm>
            <a:off x="4908550" y="1557338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5</a:t>
            </a:r>
          </a:p>
        </p:txBody>
      </p:sp>
      <p:sp>
        <p:nvSpPr>
          <p:cNvPr id="30808" name="Line 88"/>
          <p:cNvSpPr>
            <a:spLocks noChangeShapeType="1"/>
          </p:cNvSpPr>
          <p:nvPr/>
        </p:nvSpPr>
        <p:spPr bwMode="auto">
          <a:xfrm flipV="1">
            <a:off x="5651500" y="2997200"/>
            <a:ext cx="1081088" cy="5032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 type="none" w="sm" len="sm"/>
          </a:ln>
        </p:spPr>
        <p:txBody>
          <a:bodyPr/>
          <a:lstStyle/>
          <a:p>
            <a:endParaRPr lang="es-GT"/>
          </a:p>
        </p:txBody>
      </p:sp>
      <p:sp>
        <p:nvSpPr>
          <p:cNvPr id="30809" name="Text Box 89"/>
          <p:cNvSpPr txBox="1">
            <a:spLocks noChangeArrowheads="1"/>
          </p:cNvSpPr>
          <p:nvPr/>
        </p:nvSpPr>
        <p:spPr bwMode="auto">
          <a:xfrm>
            <a:off x="5340350" y="3376613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7</a:t>
            </a:r>
          </a:p>
        </p:txBody>
      </p:sp>
      <p:sp>
        <p:nvSpPr>
          <p:cNvPr id="30810" name="Text Box 90"/>
          <p:cNvSpPr txBox="1">
            <a:spLocks noChangeArrowheads="1"/>
          </p:cNvSpPr>
          <p:nvPr/>
        </p:nvSpPr>
        <p:spPr bwMode="auto">
          <a:xfrm>
            <a:off x="5003800" y="3357563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4</a:t>
            </a:r>
          </a:p>
        </p:txBody>
      </p:sp>
      <p:sp>
        <p:nvSpPr>
          <p:cNvPr id="30811" name="Line 91"/>
          <p:cNvSpPr>
            <a:spLocks noChangeShapeType="1"/>
          </p:cNvSpPr>
          <p:nvPr/>
        </p:nvSpPr>
        <p:spPr bwMode="auto">
          <a:xfrm flipV="1">
            <a:off x="2555875" y="1773238"/>
            <a:ext cx="2303463" cy="1079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 type="none" w="sm" len="sm"/>
          </a:ln>
        </p:spPr>
        <p:txBody>
          <a:bodyPr/>
          <a:lstStyle/>
          <a:p>
            <a:endParaRPr lang="es-GT"/>
          </a:p>
        </p:txBody>
      </p:sp>
      <p:sp>
        <p:nvSpPr>
          <p:cNvPr id="30812" name="Line 92"/>
          <p:cNvSpPr>
            <a:spLocks noChangeShapeType="1"/>
          </p:cNvSpPr>
          <p:nvPr/>
        </p:nvSpPr>
        <p:spPr bwMode="auto">
          <a:xfrm>
            <a:off x="2555875" y="2924175"/>
            <a:ext cx="2447925" cy="5762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 type="none" w="sm" len="sm"/>
          </a:ln>
        </p:spPr>
        <p:txBody>
          <a:bodyPr/>
          <a:lstStyle/>
          <a:p>
            <a:endParaRPr lang="es-GT"/>
          </a:p>
        </p:txBody>
      </p:sp>
      <p:sp>
        <p:nvSpPr>
          <p:cNvPr id="30813" name="Line 93"/>
          <p:cNvSpPr>
            <a:spLocks noChangeShapeType="1"/>
          </p:cNvSpPr>
          <p:nvPr/>
        </p:nvSpPr>
        <p:spPr bwMode="auto">
          <a:xfrm>
            <a:off x="2555875" y="2997200"/>
            <a:ext cx="2592388" cy="2952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 type="none" w="sm" len="sm"/>
          </a:ln>
        </p:spPr>
        <p:txBody>
          <a:bodyPr/>
          <a:lstStyle/>
          <a:p>
            <a:endParaRPr lang="es-GT"/>
          </a:p>
        </p:txBody>
      </p: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2244725" y="2708275"/>
            <a:ext cx="311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4</a:t>
            </a:r>
          </a:p>
        </p:txBody>
      </p:sp>
      <p:sp>
        <p:nvSpPr>
          <p:cNvPr id="30815" name="Text Box 95"/>
          <p:cNvSpPr txBox="1">
            <a:spLocks noChangeArrowheads="1"/>
          </p:cNvSpPr>
          <p:nvPr/>
        </p:nvSpPr>
        <p:spPr bwMode="auto">
          <a:xfrm>
            <a:off x="1908175" y="2728913"/>
            <a:ext cx="311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0</a:t>
            </a:r>
          </a:p>
        </p:txBody>
      </p:sp>
      <p:sp>
        <p:nvSpPr>
          <p:cNvPr id="30816" name="Line 96"/>
          <p:cNvSpPr>
            <a:spLocks noChangeShapeType="1"/>
          </p:cNvSpPr>
          <p:nvPr/>
        </p:nvSpPr>
        <p:spPr bwMode="auto">
          <a:xfrm>
            <a:off x="1187450" y="2924175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 type="none" w="sm" len="sm"/>
          </a:ln>
        </p:spPr>
        <p:txBody>
          <a:bodyPr/>
          <a:lstStyle/>
          <a:p>
            <a:endParaRPr lang="es-GT"/>
          </a:p>
        </p:txBody>
      </p:sp>
      <p:sp>
        <p:nvSpPr>
          <p:cNvPr id="30817" name="Text Box 97"/>
          <p:cNvSpPr txBox="1">
            <a:spLocks noChangeArrowheads="1"/>
          </p:cNvSpPr>
          <p:nvPr/>
        </p:nvSpPr>
        <p:spPr bwMode="auto">
          <a:xfrm>
            <a:off x="900113" y="2781300"/>
            <a:ext cx="311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0</a:t>
            </a:r>
          </a:p>
        </p:txBody>
      </p:sp>
      <p:sp>
        <p:nvSpPr>
          <p:cNvPr id="30818" name="Text Box 98"/>
          <p:cNvSpPr txBox="1">
            <a:spLocks noChangeArrowheads="1"/>
          </p:cNvSpPr>
          <p:nvPr/>
        </p:nvSpPr>
        <p:spPr bwMode="auto">
          <a:xfrm>
            <a:off x="468313" y="2781300"/>
            <a:ext cx="311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0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0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3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4" grpId="0" animBg="1"/>
      <p:bldP spid="30795" grpId="0" animBg="1"/>
      <p:bldP spid="30796" grpId="0" animBg="1"/>
      <p:bldP spid="30797" grpId="0"/>
      <p:bldP spid="30798" grpId="0"/>
      <p:bldP spid="30799" grpId="0" animBg="1"/>
      <p:bldP spid="30800" grpId="0" animBg="1"/>
      <p:bldP spid="30801" grpId="0"/>
      <p:bldP spid="30802" grpId="0"/>
      <p:bldP spid="30803" grpId="0"/>
      <p:bldP spid="30804" grpId="0"/>
      <p:bldP spid="30805" grpId="0" animBg="1"/>
      <p:bldP spid="30806" grpId="0"/>
      <p:bldP spid="30807" grpId="0"/>
      <p:bldP spid="30808" grpId="0" animBg="1"/>
      <p:bldP spid="30809" grpId="0"/>
      <p:bldP spid="30810" grpId="0"/>
      <p:bldP spid="30811" grpId="0" animBg="1"/>
      <p:bldP spid="30812" grpId="0" animBg="1"/>
      <p:bldP spid="30813" grpId="0" animBg="1"/>
      <p:bldP spid="30814" grpId="0"/>
      <p:bldP spid="30815" grpId="0"/>
      <p:bldP spid="30816" grpId="0" animBg="1"/>
      <p:bldP spid="30817" grpId="0"/>
      <p:bldP spid="308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¿Cómo se encuentra la ruta crítica?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3400" smtClean="0"/>
              <a:t>Después de calculados los cuatro tiempos de cada actividad, se calculan las holguras</a:t>
            </a:r>
          </a:p>
          <a:p>
            <a:pPr eaLnBrk="1" hangingPunct="1"/>
            <a:r>
              <a:rPr lang="es-ES" sz="3400" smtClean="0"/>
              <a:t>La holgura es el tiempo que se puede atrasar una actividad sin afectar la duración total del proyecto</a:t>
            </a:r>
          </a:p>
          <a:p>
            <a:pPr eaLnBrk="1" hangingPunct="1"/>
            <a:r>
              <a:rPr lang="es-ES" sz="3400" smtClean="0"/>
              <a:t>H = LF – EF 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354013"/>
            <a:ext cx="7458075" cy="911225"/>
          </a:xfrm>
        </p:spPr>
        <p:txBody>
          <a:bodyPr/>
          <a:lstStyle/>
          <a:p>
            <a:pPr eaLnBrk="1" hangingPunct="1"/>
            <a:r>
              <a:rPr lang="es-ES" b="1" smtClean="0"/>
              <a:t>Proyectos: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s-ES" smtClean="0"/>
              <a:t>Un proyecto es cualquier empresa humana con un claro principio y un claro final (Gallagher)</a:t>
            </a:r>
          </a:p>
          <a:p>
            <a:pPr eaLnBrk="1" hangingPunct="1"/>
            <a:r>
              <a:rPr lang="es-ES" smtClean="0"/>
              <a:t>Poseen algunas características comunes:</a:t>
            </a:r>
          </a:p>
          <a:p>
            <a:pPr lvl="1" eaLnBrk="1" hangingPunct="1"/>
            <a:r>
              <a:rPr lang="es-ES" sz="3000" smtClean="0"/>
              <a:t>Combinación de actividades</a:t>
            </a:r>
          </a:p>
          <a:p>
            <a:pPr lvl="1" eaLnBrk="1" hangingPunct="1"/>
            <a:r>
              <a:rPr lang="es-ES" sz="3000" smtClean="0"/>
              <a:t>Relación secuencial entre actividades</a:t>
            </a:r>
          </a:p>
          <a:p>
            <a:pPr lvl="1" eaLnBrk="1" hangingPunct="1"/>
            <a:r>
              <a:rPr lang="es-ES" sz="3000" smtClean="0"/>
              <a:t>Preocupación por el tiempo</a:t>
            </a:r>
          </a:p>
          <a:p>
            <a:pPr lvl="1" eaLnBrk="1" hangingPunct="1"/>
            <a:r>
              <a:rPr lang="es-ES" sz="3000" smtClean="0"/>
              <a:t>Preocupación por los recursos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¿Cómo se encuentra la ruta crítica?</a:t>
            </a:r>
          </a:p>
        </p:txBody>
      </p:sp>
      <p:sp>
        <p:nvSpPr>
          <p:cNvPr id="8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  <p:grpSp>
        <p:nvGrpSpPr>
          <p:cNvPr id="22532" name="Group 88"/>
          <p:cNvGrpSpPr>
            <a:grpSpLocks/>
          </p:cNvGrpSpPr>
          <p:nvPr/>
        </p:nvGrpSpPr>
        <p:grpSpPr bwMode="auto">
          <a:xfrm>
            <a:off x="107950" y="1125538"/>
            <a:ext cx="8424863" cy="4956175"/>
            <a:chOff x="385" y="857"/>
            <a:chExt cx="5307" cy="3122"/>
          </a:xfrm>
        </p:grpSpPr>
        <p:grpSp>
          <p:nvGrpSpPr>
            <p:cNvPr id="22540" name="Group 4"/>
            <p:cNvGrpSpPr>
              <a:grpSpLocks/>
            </p:cNvGrpSpPr>
            <p:nvPr/>
          </p:nvGrpSpPr>
          <p:grpSpPr bwMode="auto">
            <a:xfrm>
              <a:off x="5193" y="1706"/>
              <a:ext cx="453" cy="453"/>
              <a:chOff x="295" y="981"/>
              <a:chExt cx="453" cy="453"/>
            </a:xfrm>
          </p:grpSpPr>
          <p:sp>
            <p:nvSpPr>
              <p:cNvPr id="22611" name="Line 5"/>
              <p:cNvSpPr>
                <a:spLocks noChangeShapeType="1"/>
              </p:cNvSpPr>
              <p:nvPr/>
            </p:nvSpPr>
            <p:spPr bwMode="auto">
              <a:xfrm>
                <a:off x="521" y="981"/>
                <a:ext cx="0" cy="453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  <p:sp>
            <p:nvSpPr>
              <p:cNvPr id="22612" name="Line 6"/>
              <p:cNvSpPr>
                <a:spLocks noChangeShapeType="1"/>
              </p:cNvSpPr>
              <p:nvPr/>
            </p:nvSpPr>
            <p:spPr bwMode="auto">
              <a:xfrm>
                <a:off x="295" y="1207"/>
                <a:ext cx="453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GT"/>
              </a:p>
            </p:txBody>
          </p:sp>
        </p:grpSp>
        <p:grpSp>
          <p:nvGrpSpPr>
            <p:cNvPr id="22541" name="Group 7"/>
            <p:cNvGrpSpPr>
              <a:grpSpLocks/>
            </p:cNvGrpSpPr>
            <p:nvPr/>
          </p:nvGrpSpPr>
          <p:grpSpPr bwMode="auto">
            <a:xfrm>
              <a:off x="385" y="857"/>
              <a:ext cx="5184" cy="3117"/>
              <a:chOff x="424" y="721"/>
              <a:chExt cx="5184" cy="3117"/>
            </a:xfrm>
          </p:grpSpPr>
          <p:grpSp>
            <p:nvGrpSpPr>
              <p:cNvPr id="22557" name="Group 8"/>
              <p:cNvGrpSpPr>
                <a:grpSpLocks/>
              </p:cNvGrpSpPr>
              <p:nvPr/>
            </p:nvGrpSpPr>
            <p:grpSpPr bwMode="auto">
              <a:xfrm>
                <a:off x="424" y="1067"/>
                <a:ext cx="5184" cy="2429"/>
                <a:chOff x="288" y="931"/>
                <a:chExt cx="5184" cy="2429"/>
              </a:xfrm>
            </p:grpSpPr>
            <p:sp>
              <p:nvSpPr>
                <p:cNvPr id="22589" name="Oval 9"/>
                <p:cNvSpPr>
                  <a:spLocks noChangeArrowheads="1"/>
                </p:cNvSpPr>
                <p:nvPr/>
              </p:nvSpPr>
              <p:spPr bwMode="auto">
                <a:xfrm>
                  <a:off x="288" y="2016"/>
                  <a:ext cx="528" cy="480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s-ES_tradnl" sz="2400">
                      <a:latin typeface="Times New Roman" pitchFamily="18" charset="0"/>
                    </a:rPr>
                    <a:t>Inicio</a:t>
                  </a:r>
                </a:p>
              </p:txBody>
            </p:sp>
            <p:sp>
              <p:nvSpPr>
                <p:cNvPr id="22590" name="Oval 10"/>
                <p:cNvSpPr>
                  <a:spLocks noChangeArrowheads="1"/>
                </p:cNvSpPr>
                <p:nvPr/>
              </p:nvSpPr>
              <p:spPr bwMode="auto">
                <a:xfrm>
                  <a:off x="1248" y="2064"/>
                  <a:ext cx="480" cy="384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s-ES_tradnl" sz="2400"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22591" name="Oval 11"/>
                <p:cNvSpPr>
                  <a:spLocks noChangeArrowheads="1"/>
                </p:cNvSpPr>
                <p:nvPr/>
              </p:nvSpPr>
              <p:spPr bwMode="auto">
                <a:xfrm>
                  <a:off x="2784" y="1152"/>
                  <a:ext cx="480" cy="384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s-ES_tradnl" sz="2400"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22592" name="Oval 12"/>
                <p:cNvSpPr>
                  <a:spLocks noChangeArrowheads="1"/>
                </p:cNvSpPr>
                <p:nvPr/>
              </p:nvSpPr>
              <p:spPr bwMode="auto">
                <a:xfrm>
                  <a:off x="2784" y="2064"/>
                  <a:ext cx="480" cy="384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s-ES_tradnl" sz="2400">
                      <a:latin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22593" name="Oval 13"/>
                <p:cNvSpPr>
                  <a:spLocks noChangeArrowheads="1"/>
                </p:cNvSpPr>
                <p:nvPr/>
              </p:nvSpPr>
              <p:spPr bwMode="auto">
                <a:xfrm>
                  <a:off x="2784" y="2976"/>
                  <a:ext cx="480" cy="384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s-ES_tradnl" sz="2400">
                      <a:latin typeface="Times New Roman" pitchFamily="18" charset="0"/>
                    </a:rPr>
                    <a:t>D</a:t>
                  </a:r>
                </a:p>
              </p:txBody>
            </p:sp>
            <p:sp>
              <p:nvSpPr>
                <p:cNvPr id="22594" name="Oval 14"/>
                <p:cNvSpPr>
                  <a:spLocks noChangeArrowheads="1"/>
                </p:cNvSpPr>
                <p:nvPr/>
              </p:nvSpPr>
              <p:spPr bwMode="auto">
                <a:xfrm>
                  <a:off x="4128" y="2064"/>
                  <a:ext cx="480" cy="384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s-ES_tradnl" sz="2400">
                      <a:latin typeface="Times New Roman" pitchFamily="18" charset="0"/>
                    </a:rPr>
                    <a:t>E</a:t>
                  </a:r>
                </a:p>
              </p:txBody>
            </p:sp>
            <p:sp>
              <p:nvSpPr>
                <p:cNvPr id="22595" name="Oval 15"/>
                <p:cNvSpPr>
                  <a:spLocks noChangeArrowheads="1"/>
                </p:cNvSpPr>
                <p:nvPr/>
              </p:nvSpPr>
              <p:spPr bwMode="auto">
                <a:xfrm>
                  <a:off x="4992" y="2064"/>
                  <a:ext cx="480" cy="384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s-ES_tradnl" sz="2400">
                      <a:latin typeface="Times New Roman" pitchFamily="18" charset="0"/>
                    </a:rPr>
                    <a:t>Fin</a:t>
                  </a:r>
                </a:p>
              </p:txBody>
            </p:sp>
            <p:sp>
              <p:nvSpPr>
                <p:cNvPr id="22596" name="Line 16"/>
                <p:cNvSpPr>
                  <a:spLocks noChangeShapeType="1"/>
                </p:cNvSpPr>
                <p:nvPr/>
              </p:nvSpPr>
              <p:spPr bwMode="auto">
                <a:xfrm>
                  <a:off x="816" y="2256"/>
                  <a:ext cx="43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s-GT"/>
                </a:p>
              </p:txBody>
            </p:sp>
            <p:sp>
              <p:nvSpPr>
                <p:cNvPr id="2259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1104" cy="768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s-GT"/>
                </a:p>
              </p:txBody>
            </p:sp>
            <p:sp>
              <p:nvSpPr>
                <p:cNvPr id="22598" name="Line 18"/>
                <p:cNvSpPr>
                  <a:spLocks noChangeShapeType="1"/>
                </p:cNvSpPr>
                <p:nvPr/>
              </p:nvSpPr>
              <p:spPr bwMode="auto">
                <a:xfrm>
                  <a:off x="1776" y="2256"/>
                  <a:ext cx="1008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s-GT"/>
                </a:p>
              </p:txBody>
            </p:sp>
            <p:sp>
              <p:nvSpPr>
                <p:cNvPr id="22599" name="Line 19"/>
                <p:cNvSpPr>
                  <a:spLocks noChangeShapeType="1"/>
                </p:cNvSpPr>
                <p:nvPr/>
              </p:nvSpPr>
              <p:spPr bwMode="auto">
                <a:xfrm>
                  <a:off x="1728" y="2304"/>
                  <a:ext cx="1104" cy="768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s-GT"/>
                </a:p>
              </p:txBody>
            </p:sp>
            <p:sp>
              <p:nvSpPr>
                <p:cNvPr id="22600" name="Line 20"/>
                <p:cNvSpPr>
                  <a:spLocks noChangeShapeType="1"/>
                </p:cNvSpPr>
                <p:nvPr/>
              </p:nvSpPr>
              <p:spPr bwMode="auto">
                <a:xfrm>
                  <a:off x="3264" y="2256"/>
                  <a:ext cx="864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s-GT"/>
                </a:p>
              </p:txBody>
            </p:sp>
            <p:sp>
              <p:nvSpPr>
                <p:cNvPr id="22601" name="Line 21"/>
                <p:cNvSpPr>
                  <a:spLocks noChangeShapeType="1"/>
                </p:cNvSpPr>
                <p:nvPr/>
              </p:nvSpPr>
              <p:spPr bwMode="auto">
                <a:xfrm>
                  <a:off x="3264" y="1392"/>
                  <a:ext cx="912" cy="72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s-GT"/>
                </a:p>
              </p:txBody>
            </p:sp>
            <p:sp>
              <p:nvSpPr>
                <p:cNvPr id="22602" name="Line 22"/>
                <p:cNvSpPr>
                  <a:spLocks noChangeShapeType="1"/>
                </p:cNvSpPr>
                <p:nvPr/>
              </p:nvSpPr>
              <p:spPr bwMode="auto">
                <a:xfrm>
                  <a:off x="4608" y="2256"/>
                  <a:ext cx="384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s-GT"/>
                </a:p>
              </p:txBody>
            </p:sp>
            <p:sp>
              <p:nvSpPr>
                <p:cNvPr id="2260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264" y="2352"/>
                  <a:ext cx="1776" cy="81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s-GT"/>
                </a:p>
              </p:txBody>
            </p:sp>
            <p:sp>
              <p:nvSpPr>
                <p:cNvPr id="2260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61" y="1797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0</a:t>
                  </a:r>
                </a:p>
              </p:txBody>
            </p:sp>
            <p:sp>
              <p:nvSpPr>
                <p:cNvPr id="2260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383" y="1855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4</a:t>
                  </a:r>
                </a:p>
              </p:txBody>
            </p:sp>
            <p:sp>
              <p:nvSpPr>
                <p:cNvPr id="2260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25" y="931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2</a:t>
                  </a:r>
                </a:p>
              </p:txBody>
            </p:sp>
            <p:sp>
              <p:nvSpPr>
                <p:cNvPr id="2260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925" y="1838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3</a:t>
                  </a:r>
                </a:p>
              </p:txBody>
            </p:sp>
            <p:sp>
              <p:nvSpPr>
                <p:cNvPr id="2260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925" y="2750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1</a:t>
                  </a:r>
                </a:p>
              </p:txBody>
            </p:sp>
            <p:sp>
              <p:nvSpPr>
                <p:cNvPr id="2260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272" y="1838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5</a:t>
                  </a:r>
                </a:p>
              </p:txBody>
            </p:sp>
            <p:sp>
              <p:nvSpPr>
                <p:cNvPr id="2261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135" y="1855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0</a:t>
                  </a:r>
                </a:p>
              </p:txBody>
            </p:sp>
          </p:grpSp>
          <p:grpSp>
            <p:nvGrpSpPr>
              <p:cNvPr id="22558" name="Group 31"/>
              <p:cNvGrpSpPr>
                <a:grpSpLocks/>
              </p:cNvGrpSpPr>
              <p:nvPr/>
            </p:nvGrpSpPr>
            <p:grpSpPr bwMode="auto">
              <a:xfrm>
                <a:off x="476" y="1480"/>
                <a:ext cx="453" cy="453"/>
                <a:chOff x="295" y="981"/>
                <a:chExt cx="453" cy="453"/>
              </a:xfrm>
            </p:grpSpPr>
            <p:sp>
              <p:nvSpPr>
                <p:cNvPr id="22587" name="Line 32"/>
                <p:cNvSpPr>
                  <a:spLocks noChangeShapeType="1"/>
                </p:cNvSpPr>
                <p:nvPr/>
              </p:nvSpPr>
              <p:spPr bwMode="auto">
                <a:xfrm>
                  <a:off x="521" y="981"/>
                  <a:ext cx="0" cy="453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  <p:sp>
              <p:nvSpPr>
                <p:cNvPr id="22588" name="Line 33"/>
                <p:cNvSpPr>
                  <a:spLocks noChangeShapeType="1"/>
                </p:cNvSpPr>
                <p:nvPr/>
              </p:nvSpPr>
              <p:spPr bwMode="auto">
                <a:xfrm>
                  <a:off x="295" y="1207"/>
                  <a:ext cx="453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</p:grpSp>
          <p:grpSp>
            <p:nvGrpSpPr>
              <p:cNvPr id="22559" name="Group 34"/>
              <p:cNvGrpSpPr>
                <a:grpSpLocks/>
              </p:cNvGrpSpPr>
              <p:nvPr/>
            </p:nvGrpSpPr>
            <p:grpSpPr bwMode="auto">
              <a:xfrm>
                <a:off x="1384" y="1480"/>
                <a:ext cx="453" cy="453"/>
                <a:chOff x="295" y="981"/>
                <a:chExt cx="453" cy="453"/>
              </a:xfrm>
            </p:grpSpPr>
            <p:sp>
              <p:nvSpPr>
                <p:cNvPr id="22585" name="Line 35"/>
                <p:cNvSpPr>
                  <a:spLocks noChangeShapeType="1"/>
                </p:cNvSpPr>
                <p:nvPr/>
              </p:nvSpPr>
              <p:spPr bwMode="auto">
                <a:xfrm>
                  <a:off x="521" y="981"/>
                  <a:ext cx="0" cy="453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  <p:sp>
              <p:nvSpPr>
                <p:cNvPr id="22586" name="Line 36"/>
                <p:cNvSpPr>
                  <a:spLocks noChangeShapeType="1"/>
                </p:cNvSpPr>
                <p:nvPr/>
              </p:nvSpPr>
              <p:spPr bwMode="auto">
                <a:xfrm>
                  <a:off x="295" y="1207"/>
                  <a:ext cx="453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</p:grpSp>
          <p:grpSp>
            <p:nvGrpSpPr>
              <p:cNvPr id="22560" name="Group 37"/>
              <p:cNvGrpSpPr>
                <a:grpSpLocks/>
              </p:cNvGrpSpPr>
              <p:nvPr/>
            </p:nvGrpSpPr>
            <p:grpSpPr bwMode="auto">
              <a:xfrm>
                <a:off x="3243" y="754"/>
                <a:ext cx="453" cy="453"/>
                <a:chOff x="295" y="981"/>
                <a:chExt cx="453" cy="453"/>
              </a:xfrm>
            </p:grpSpPr>
            <p:sp>
              <p:nvSpPr>
                <p:cNvPr id="22583" name="Line 38"/>
                <p:cNvSpPr>
                  <a:spLocks noChangeShapeType="1"/>
                </p:cNvSpPr>
                <p:nvPr/>
              </p:nvSpPr>
              <p:spPr bwMode="auto">
                <a:xfrm>
                  <a:off x="521" y="981"/>
                  <a:ext cx="0" cy="453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  <p:sp>
              <p:nvSpPr>
                <p:cNvPr id="22584" name="Line 39"/>
                <p:cNvSpPr>
                  <a:spLocks noChangeShapeType="1"/>
                </p:cNvSpPr>
                <p:nvPr/>
              </p:nvSpPr>
              <p:spPr bwMode="auto">
                <a:xfrm>
                  <a:off x="295" y="1207"/>
                  <a:ext cx="453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</p:grpSp>
          <p:grpSp>
            <p:nvGrpSpPr>
              <p:cNvPr id="22561" name="Group 40"/>
              <p:cNvGrpSpPr>
                <a:grpSpLocks/>
              </p:cNvGrpSpPr>
              <p:nvPr/>
            </p:nvGrpSpPr>
            <p:grpSpPr bwMode="auto">
              <a:xfrm>
                <a:off x="3288" y="1888"/>
                <a:ext cx="453" cy="453"/>
                <a:chOff x="295" y="981"/>
                <a:chExt cx="453" cy="453"/>
              </a:xfrm>
            </p:grpSpPr>
            <p:sp>
              <p:nvSpPr>
                <p:cNvPr id="22581" name="Line 41"/>
                <p:cNvSpPr>
                  <a:spLocks noChangeShapeType="1"/>
                </p:cNvSpPr>
                <p:nvPr/>
              </p:nvSpPr>
              <p:spPr bwMode="auto">
                <a:xfrm>
                  <a:off x="521" y="981"/>
                  <a:ext cx="0" cy="453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  <p:sp>
              <p:nvSpPr>
                <p:cNvPr id="22582" name="Line 42"/>
                <p:cNvSpPr>
                  <a:spLocks noChangeShapeType="1"/>
                </p:cNvSpPr>
                <p:nvPr/>
              </p:nvSpPr>
              <p:spPr bwMode="auto">
                <a:xfrm>
                  <a:off x="295" y="1207"/>
                  <a:ext cx="453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</p:grpSp>
          <p:grpSp>
            <p:nvGrpSpPr>
              <p:cNvPr id="22562" name="Group 43"/>
              <p:cNvGrpSpPr>
                <a:grpSpLocks/>
              </p:cNvGrpSpPr>
              <p:nvPr/>
            </p:nvGrpSpPr>
            <p:grpSpPr bwMode="auto">
              <a:xfrm>
                <a:off x="3379" y="3385"/>
                <a:ext cx="453" cy="453"/>
                <a:chOff x="295" y="981"/>
                <a:chExt cx="453" cy="453"/>
              </a:xfrm>
            </p:grpSpPr>
            <p:sp>
              <p:nvSpPr>
                <p:cNvPr id="22579" name="Line 44"/>
                <p:cNvSpPr>
                  <a:spLocks noChangeShapeType="1"/>
                </p:cNvSpPr>
                <p:nvPr/>
              </p:nvSpPr>
              <p:spPr bwMode="auto">
                <a:xfrm>
                  <a:off x="521" y="981"/>
                  <a:ext cx="0" cy="453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  <p:sp>
              <p:nvSpPr>
                <p:cNvPr id="22580" name="Line 45"/>
                <p:cNvSpPr>
                  <a:spLocks noChangeShapeType="1"/>
                </p:cNvSpPr>
                <p:nvPr/>
              </p:nvSpPr>
              <p:spPr bwMode="auto">
                <a:xfrm>
                  <a:off x="295" y="1207"/>
                  <a:ext cx="453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</p:grpSp>
          <p:grpSp>
            <p:nvGrpSpPr>
              <p:cNvPr id="22563" name="Group 46"/>
              <p:cNvGrpSpPr>
                <a:grpSpLocks/>
              </p:cNvGrpSpPr>
              <p:nvPr/>
            </p:nvGrpSpPr>
            <p:grpSpPr bwMode="auto">
              <a:xfrm>
                <a:off x="4422" y="1570"/>
                <a:ext cx="453" cy="453"/>
                <a:chOff x="295" y="981"/>
                <a:chExt cx="453" cy="453"/>
              </a:xfrm>
            </p:grpSpPr>
            <p:sp>
              <p:nvSpPr>
                <p:cNvPr id="22577" name="Line 47"/>
                <p:cNvSpPr>
                  <a:spLocks noChangeShapeType="1"/>
                </p:cNvSpPr>
                <p:nvPr/>
              </p:nvSpPr>
              <p:spPr bwMode="auto">
                <a:xfrm>
                  <a:off x="521" y="981"/>
                  <a:ext cx="0" cy="453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  <p:sp>
              <p:nvSpPr>
                <p:cNvPr id="22578" name="Line 48"/>
                <p:cNvSpPr>
                  <a:spLocks noChangeShapeType="1"/>
                </p:cNvSpPr>
                <p:nvPr/>
              </p:nvSpPr>
              <p:spPr bwMode="auto">
                <a:xfrm>
                  <a:off x="295" y="1207"/>
                  <a:ext cx="453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</p:grpSp>
          <p:sp>
            <p:nvSpPr>
              <p:cNvPr id="22564" name="Text Box 49"/>
              <p:cNvSpPr txBox="1">
                <a:spLocks noChangeArrowheads="1"/>
              </p:cNvSpPr>
              <p:nvPr/>
            </p:nvSpPr>
            <p:spPr bwMode="auto">
              <a:xfrm>
                <a:off x="463" y="1447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0</a:t>
                </a:r>
              </a:p>
            </p:txBody>
          </p:sp>
          <p:sp>
            <p:nvSpPr>
              <p:cNvPr id="22565" name="Text Box 50"/>
              <p:cNvSpPr txBox="1">
                <a:spLocks noChangeArrowheads="1"/>
              </p:cNvSpPr>
              <p:nvPr/>
            </p:nvSpPr>
            <p:spPr bwMode="auto">
              <a:xfrm>
                <a:off x="735" y="1447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0</a:t>
                </a:r>
              </a:p>
            </p:txBody>
          </p:sp>
          <p:sp>
            <p:nvSpPr>
              <p:cNvPr id="22566" name="Text Box 51"/>
              <p:cNvSpPr txBox="1">
                <a:spLocks noChangeArrowheads="1"/>
              </p:cNvSpPr>
              <p:nvPr/>
            </p:nvSpPr>
            <p:spPr bwMode="auto">
              <a:xfrm>
                <a:off x="1370" y="1447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0</a:t>
                </a:r>
              </a:p>
            </p:txBody>
          </p:sp>
          <p:sp>
            <p:nvSpPr>
              <p:cNvPr id="22567" name="Text Box 52"/>
              <p:cNvSpPr txBox="1">
                <a:spLocks noChangeArrowheads="1"/>
              </p:cNvSpPr>
              <p:nvPr/>
            </p:nvSpPr>
            <p:spPr bwMode="auto">
              <a:xfrm>
                <a:off x="1597" y="1447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4</a:t>
                </a:r>
              </a:p>
            </p:txBody>
          </p:sp>
          <p:sp>
            <p:nvSpPr>
              <p:cNvPr id="22568" name="Text Box 53"/>
              <p:cNvSpPr txBox="1">
                <a:spLocks noChangeArrowheads="1"/>
              </p:cNvSpPr>
              <p:nvPr/>
            </p:nvSpPr>
            <p:spPr bwMode="auto">
              <a:xfrm>
                <a:off x="3276" y="721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4</a:t>
                </a:r>
              </a:p>
            </p:txBody>
          </p:sp>
          <p:sp>
            <p:nvSpPr>
              <p:cNvPr id="22569" name="Text Box 54"/>
              <p:cNvSpPr txBox="1">
                <a:spLocks noChangeArrowheads="1"/>
              </p:cNvSpPr>
              <p:nvPr/>
            </p:nvSpPr>
            <p:spPr bwMode="auto">
              <a:xfrm>
                <a:off x="3502" y="721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6</a:t>
                </a:r>
              </a:p>
            </p:txBody>
          </p:sp>
          <p:sp>
            <p:nvSpPr>
              <p:cNvPr id="22570" name="Text Box 55"/>
              <p:cNvSpPr txBox="1">
                <a:spLocks noChangeArrowheads="1"/>
              </p:cNvSpPr>
              <p:nvPr/>
            </p:nvSpPr>
            <p:spPr bwMode="auto">
              <a:xfrm>
                <a:off x="3321" y="1855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4</a:t>
                </a:r>
              </a:p>
            </p:txBody>
          </p:sp>
          <p:sp>
            <p:nvSpPr>
              <p:cNvPr id="22571" name="Text Box 56"/>
              <p:cNvSpPr txBox="1">
                <a:spLocks noChangeArrowheads="1"/>
              </p:cNvSpPr>
              <p:nvPr/>
            </p:nvSpPr>
            <p:spPr bwMode="auto">
              <a:xfrm>
                <a:off x="3548" y="1855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7</a:t>
                </a:r>
              </a:p>
            </p:txBody>
          </p:sp>
          <p:sp>
            <p:nvSpPr>
              <p:cNvPr id="22572" name="Text Box 57"/>
              <p:cNvSpPr txBox="1">
                <a:spLocks noChangeArrowheads="1"/>
              </p:cNvSpPr>
              <p:nvPr/>
            </p:nvSpPr>
            <p:spPr bwMode="auto">
              <a:xfrm>
                <a:off x="3412" y="3352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4</a:t>
                </a:r>
              </a:p>
            </p:txBody>
          </p:sp>
          <p:sp>
            <p:nvSpPr>
              <p:cNvPr id="22573" name="Text Box 58"/>
              <p:cNvSpPr txBox="1">
                <a:spLocks noChangeArrowheads="1"/>
              </p:cNvSpPr>
              <p:nvPr/>
            </p:nvSpPr>
            <p:spPr bwMode="auto">
              <a:xfrm>
                <a:off x="3638" y="3352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5</a:t>
                </a:r>
              </a:p>
            </p:txBody>
          </p:sp>
          <p:sp>
            <p:nvSpPr>
              <p:cNvPr id="22574" name="Text Box 59"/>
              <p:cNvSpPr txBox="1">
                <a:spLocks noChangeArrowheads="1"/>
              </p:cNvSpPr>
              <p:nvPr/>
            </p:nvSpPr>
            <p:spPr bwMode="auto">
              <a:xfrm>
                <a:off x="4410" y="1537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7</a:t>
                </a:r>
              </a:p>
            </p:txBody>
          </p:sp>
          <p:sp>
            <p:nvSpPr>
              <p:cNvPr id="22575" name="Text Box 60"/>
              <p:cNvSpPr txBox="1">
                <a:spLocks noChangeArrowheads="1"/>
              </p:cNvSpPr>
              <p:nvPr/>
            </p:nvSpPr>
            <p:spPr bwMode="auto">
              <a:xfrm>
                <a:off x="4636" y="1537"/>
                <a:ext cx="27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12</a:t>
                </a:r>
              </a:p>
            </p:txBody>
          </p:sp>
          <p:sp>
            <p:nvSpPr>
              <p:cNvPr id="22576" name="Text Box 61"/>
              <p:cNvSpPr txBox="1">
                <a:spLocks noChangeArrowheads="1"/>
              </p:cNvSpPr>
              <p:nvPr/>
            </p:nvSpPr>
            <p:spPr bwMode="auto">
              <a:xfrm>
                <a:off x="5193" y="1566"/>
                <a:ext cx="27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12</a:t>
                </a:r>
              </a:p>
            </p:txBody>
          </p:sp>
        </p:grpSp>
        <p:sp>
          <p:nvSpPr>
            <p:cNvPr id="22542" name="Text Box 62"/>
            <p:cNvSpPr txBox="1">
              <a:spLocks noChangeArrowheads="1"/>
            </p:cNvSpPr>
            <p:nvPr/>
          </p:nvSpPr>
          <p:spPr bwMode="auto">
            <a:xfrm>
              <a:off x="5416" y="1702"/>
              <a:ext cx="27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12</a:t>
              </a:r>
            </a:p>
          </p:txBody>
        </p:sp>
        <p:sp>
          <p:nvSpPr>
            <p:cNvPr id="22543" name="Text Box 66"/>
            <p:cNvSpPr txBox="1">
              <a:spLocks noChangeArrowheads="1"/>
            </p:cNvSpPr>
            <p:nvPr/>
          </p:nvSpPr>
          <p:spPr bwMode="auto">
            <a:xfrm>
              <a:off x="5416" y="1978"/>
              <a:ext cx="27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12</a:t>
              </a:r>
            </a:p>
          </p:txBody>
        </p:sp>
        <p:sp>
          <p:nvSpPr>
            <p:cNvPr id="22544" name="Text Box 67"/>
            <p:cNvSpPr txBox="1">
              <a:spLocks noChangeArrowheads="1"/>
            </p:cNvSpPr>
            <p:nvPr/>
          </p:nvSpPr>
          <p:spPr bwMode="auto">
            <a:xfrm>
              <a:off x="5144" y="1978"/>
              <a:ext cx="27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12</a:t>
              </a:r>
            </a:p>
          </p:txBody>
        </p:sp>
        <p:sp>
          <p:nvSpPr>
            <p:cNvPr id="22545" name="Text Box 70"/>
            <p:cNvSpPr txBox="1">
              <a:spLocks noChangeArrowheads="1"/>
            </p:cNvSpPr>
            <p:nvPr/>
          </p:nvSpPr>
          <p:spPr bwMode="auto">
            <a:xfrm>
              <a:off x="3556" y="3748"/>
              <a:ext cx="27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12</a:t>
              </a:r>
            </a:p>
          </p:txBody>
        </p:sp>
        <p:sp>
          <p:nvSpPr>
            <p:cNvPr id="22546" name="Text Box 71"/>
            <p:cNvSpPr txBox="1">
              <a:spLocks noChangeArrowheads="1"/>
            </p:cNvSpPr>
            <p:nvPr/>
          </p:nvSpPr>
          <p:spPr bwMode="auto">
            <a:xfrm>
              <a:off x="4600" y="1933"/>
              <a:ext cx="27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12</a:t>
              </a:r>
            </a:p>
          </p:txBody>
        </p:sp>
        <p:sp>
          <p:nvSpPr>
            <p:cNvPr id="22547" name="Text Box 72"/>
            <p:cNvSpPr txBox="1">
              <a:spLocks noChangeArrowheads="1"/>
            </p:cNvSpPr>
            <p:nvPr/>
          </p:nvSpPr>
          <p:spPr bwMode="auto">
            <a:xfrm>
              <a:off x="4377" y="1946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7</a:t>
              </a:r>
            </a:p>
          </p:txBody>
        </p:sp>
        <p:sp>
          <p:nvSpPr>
            <p:cNvPr id="22548" name="Text Box 73"/>
            <p:cNvSpPr txBox="1">
              <a:spLocks noChangeArrowheads="1"/>
            </p:cNvSpPr>
            <p:nvPr/>
          </p:nvSpPr>
          <p:spPr bwMode="auto">
            <a:xfrm>
              <a:off x="3288" y="3748"/>
              <a:ext cx="27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11</a:t>
              </a:r>
            </a:p>
          </p:txBody>
        </p:sp>
        <p:sp>
          <p:nvSpPr>
            <p:cNvPr id="22549" name="Text Box 75"/>
            <p:cNvSpPr txBox="1">
              <a:spLocks noChangeArrowheads="1"/>
            </p:cNvSpPr>
            <p:nvPr/>
          </p:nvSpPr>
          <p:spPr bwMode="auto">
            <a:xfrm>
              <a:off x="3457" y="1129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7</a:t>
              </a:r>
            </a:p>
          </p:txBody>
        </p:sp>
        <p:sp>
          <p:nvSpPr>
            <p:cNvPr id="22550" name="Text Box 76"/>
            <p:cNvSpPr txBox="1">
              <a:spLocks noChangeArrowheads="1"/>
            </p:cNvSpPr>
            <p:nvPr/>
          </p:nvSpPr>
          <p:spPr bwMode="auto">
            <a:xfrm>
              <a:off x="3228" y="1117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5</a:t>
              </a:r>
            </a:p>
          </p:txBody>
        </p:sp>
        <p:sp>
          <p:nvSpPr>
            <p:cNvPr id="22551" name="Text Box 78"/>
            <p:cNvSpPr txBox="1">
              <a:spLocks noChangeArrowheads="1"/>
            </p:cNvSpPr>
            <p:nvPr/>
          </p:nvSpPr>
          <p:spPr bwMode="auto">
            <a:xfrm>
              <a:off x="3500" y="2263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7</a:t>
              </a:r>
            </a:p>
          </p:txBody>
        </p:sp>
        <p:sp>
          <p:nvSpPr>
            <p:cNvPr id="22552" name="Text Box 79"/>
            <p:cNvSpPr txBox="1">
              <a:spLocks noChangeArrowheads="1"/>
            </p:cNvSpPr>
            <p:nvPr/>
          </p:nvSpPr>
          <p:spPr bwMode="auto">
            <a:xfrm>
              <a:off x="3288" y="2251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4</a:t>
              </a:r>
            </a:p>
          </p:txBody>
        </p:sp>
        <p:sp>
          <p:nvSpPr>
            <p:cNvPr id="22553" name="Text Box 83"/>
            <p:cNvSpPr txBox="1">
              <a:spLocks noChangeArrowheads="1"/>
            </p:cNvSpPr>
            <p:nvPr/>
          </p:nvSpPr>
          <p:spPr bwMode="auto">
            <a:xfrm>
              <a:off x="1550" y="1842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4</a:t>
              </a:r>
            </a:p>
          </p:txBody>
        </p:sp>
        <p:sp>
          <p:nvSpPr>
            <p:cNvPr id="22554" name="Text Box 84"/>
            <p:cNvSpPr txBox="1">
              <a:spLocks noChangeArrowheads="1"/>
            </p:cNvSpPr>
            <p:nvPr/>
          </p:nvSpPr>
          <p:spPr bwMode="auto">
            <a:xfrm>
              <a:off x="1338" y="1855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0</a:t>
              </a:r>
            </a:p>
          </p:txBody>
        </p:sp>
        <p:sp>
          <p:nvSpPr>
            <p:cNvPr id="22555" name="Text Box 86"/>
            <p:cNvSpPr txBox="1">
              <a:spLocks noChangeArrowheads="1"/>
            </p:cNvSpPr>
            <p:nvPr/>
          </p:nvSpPr>
          <p:spPr bwMode="auto">
            <a:xfrm>
              <a:off x="703" y="1888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0</a:t>
              </a:r>
            </a:p>
          </p:txBody>
        </p:sp>
        <p:sp>
          <p:nvSpPr>
            <p:cNvPr id="22556" name="Text Box 87"/>
            <p:cNvSpPr txBox="1">
              <a:spLocks noChangeArrowheads="1"/>
            </p:cNvSpPr>
            <p:nvPr/>
          </p:nvSpPr>
          <p:spPr bwMode="auto">
            <a:xfrm>
              <a:off x="431" y="1888"/>
              <a:ext cx="19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0</a:t>
              </a:r>
            </a:p>
          </p:txBody>
        </p:sp>
      </p:grpSp>
      <p:sp>
        <p:nvSpPr>
          <p:cNvPr id="32857" name="Text Box 89"/>
          <p:cNvSpPr txBox="1">
            <a:spLocks noChangeArrowheads="1"/>
          </p:cNvSpPr>
          <p:nvPr/>
        </p:nvSpPr>
        <p:spPr bwMode="auto">
          <a:xfrm>
            <a:off x="8440738" y="2655888"/>
            <a:ext cx="6096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H=0</a:t>
            </a:r>
          </a:p>
        </p:txBody>
      </p:sp>
      <p:sp>
        <p:nvSpPr>
          <p:cNvPr id="32858" name="Text Box 90"/>
          <p:cNvSpPr txBox="1">
            <a:spLocks noChangeArrowheads="1"/>
          </p:cNvSpPr>
          <p:nvPr/>
        </p:nvSpPr>
        <p:spPr bwMode="auto">
          <a:xfrm>
            <a:off x="6483350" y="2054225"/>
            <a:ext cx="6096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H=0</a:t>
            </a:r>
          </a:p>
        </p:txBody>
      </p:sp>
      <p:sp>
        <p:nvSpPr>
          <p:cNvPr id="32859" name="Text Box 91"/>
          <p:cNvSpPr txBox="1">
            <a:spLocks noChangeArrowheads="1"/>
          </p:cNvSpPr>
          <p:nvPr/>
        </p:nvSpPr>
        <p:spPr bwMode="auto">
          <a:xfrm>
            <a:off x="5508625" y="5510213"/>
            <a:ext cx="6096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H=7</a:t>
            </a:r>
          </a:p>
        </p:txBody>
      </p:sp>
      <p:sp>
        <p:nvSpPr>
          <p:cNvPr id="32860" name="Text Box 92"/>
          <p:cNvSpPr txBox="1">
            <a:spLocks noChangeArrowheads="1"/>
          </p:cNvSpPr>
          <p:nvPr/>
        </p:nvSpPr>
        <p:spPr bwMode="auto">
          <a:xfrm>
            <a:off x="4787900" y="3854450"/>
            <a:ext cx="6096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H=0</a:t>
            </a:r>
          </a:p>
        </p:txBody>
      </p:sp>
      <p:sp>
        <p:nvSpPr>
          <p:cNvPr id="32861" name="Text Box 93"/>
          <p:cNvSpPr txBox="1">
            <a:spLocks noChangeArrowheads="1"/>
          </p:cNvSpPr>
          <p:nvPr/>
        </p:nvSpPr>
        <p:spPr bwMode="auto">
          <a:xfrm>
            <a:off x="5257800" y="1341438"/>
            <a:ext cx="6096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H=1</a:t>
            </a:r>
          </a:p>
        </p:txBody>
      </p:sp>
      <p:sp>
        <p:nvSpPr>
          <p:cNvPr id="32862" name="Text Box 94"/>
          <p:cNvSpPr txBox="1">
            <a:spLocks noChangeArrowheads="1"/>
          </p:cNvSpPr>
          <p:nvPr/>
        </p:nvSpPr>
        <p:spPr bwMode="auto">
          <a:xfrm>
            <a:off x="2306638" y="2492375"/>
            <a:ext cx="6096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H=0</a:t>
            </a:r>
          </a:p>
        </p:txBody>
      </p:sp>
      <p:sp>
        <p:nvSpPr>
          <p:cNvPr id="32863" name="Text Box 95"/>
          <p:cNvSpPr txBox="1">
            <a:spLocks noChangeArrowheads="1"/>
          </p:cNvSpPr>
          <p:nvPr/>
        </p:nvSpPr>
        <p:spPr bwMode="auto">
          <a:xfrm>
            <a:off x="827088" y="2492375"/>
            <a:ext cx="6096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/>
              <a:t>H=0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57" grpId="0"/>
      <p:bldP spid="32858" grpId="0"/>
      <p:bldP spid="32859" grpId="0"/>
      <p:bldP spid="32860" grpId="0"/>
      <p:bldP spid="32861" grpId="0"/>
      <p:bldP spid="32862" grpId="0"/>
      <p:bldP spid="3286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¿Cómo se encuentra la ruta crítica?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s-ES" sz="3400" smtClean="0"/>
              <a:t>La ruta crítica se encuentra como aquella ruta para la cual todas sus actividades tienen holgura igual a cero</a:t>
            </a:r>
          </a:p>
          <a:p>
            <a:pPr eaLnBrk="1" hangingPunct="1"/>
            <a:r>
              <a:rPr lang="es-ES" sz="3400" smtClean="0"/>
              <a:t>Generalmente se marca en la red la ruta crítica</a:t>
            </a:r>
          </a:p>
          <a:p>
            <a:pPr eaLnBrk="1" hangingPunct="1"/>
            <a:r>
              <a:rPr lang="es-ES" sz="3400" smtClean="0"/>
              <a:t>En este caso es la ruta:</a:t>
            </a:r>
          </a:p>
          <a:p>
            <a:pPr lvl="1" eaLnBrk="1" hangingPunct="1"/>
            <a:r>
              <a:rPr lang="es-ES" sz="3400" smtClean="0"/>
              <a:t>Inicio – A – C – E – Fin 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¿Cómo se encuentra la ruta crítica?</a:t>
            </a:r>
          </a:p>
        </p:txBody>
      </p:sp>
      <p:grpSp>
        <p:nvGrpSpPr>
          <p:cNvPr id="24580" name="Group 85"/>
          <p:cNvGrpSpPr>
            <a:grpSpLocks/>
          </p:cNvGrpSpPr>
          <p:nvPr/>
        </p:nvGrpSpPr>
        <p:grpSpPr bwMode="auto">
          <a:xfrm>
            <a:off x="179388" y="1052513"/>
            <a:ext cx="8942387" cy="4956175"/>
            <a:chOff x="204" y="845"/>
            <a:chExt cx="5633" cy="3122"/>
          </a:xfrm>
        </p:grpSpPr>
        <p:grpSp>
          <p:nvGrpSpPr>
            <p:cNvPr id="24581" name="Group 4"/>
            <p:cNvGrpSpPr>
              <a:grpSpLocks/>
            </p:cNvGrpSpPr>
            <p:nvPr/>
          </p:nvGrpSpPr>
          <p:grpSpPr bwMode="auto">
            <a:xfrm>
              <a:off x="204" y="845"/>
              <a:ext cx="5307" cy="3122"/>
              <a:chOff x="385" y="857"/>
              <a:chExt cx="5307" cy="3122"/>
            </a:xfrm>
          </p:grpSpPr>
          <p:grpSp>
            <p:nvGrpSpPr>
              <p:cNvPr id="24589" name="Group 5"/>
              <p:cNvGrpSpPr>
                <a:grpSpLocks/>
              </p:cNvGrpSpPr>
              <p:nvPr/>
            </p:nvGrpSpPr>
            <p:grpSpPr bwMode="auto">
              <a:xfrm>
                <a:off x="5193" y="1706"/>
                <a:ext cx="453" cy="453"/>
                <a:chOff x="295" y="981"/>
                <a:chExt cx="453" cy="453"/>
              </a:xfrm>
            </p:grpSpPr>
            <p:sp>
              <p:nvSpPr>
                <p:cNvPr id="24660" name="Line 6"/>
                <p:cNvSpPr>
                  <a:spLocks noChangeShapeType="1"/>
                </p:cNvSpPr>
                <p:nvPr/>
              </p:nvSpPr>
              <p:spPr bwMode="auto">
                <a:xfrm>
                  <a:off x="521" y="981"/>
                  <a:ext cx="0" cy="453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  <p:sp>
              <p:nvSpPr>
                <p:cNvPr id="24661" name="Line 7"/>
                <p:cNvSpPr>
                  <a:spLocks noChangeShapeType="1"/>
                </p:cNvSpPr>
                <p:nvPr/>
              </p:nvSpPr>
              <p:spPr bwMode="auto">
                <a:xfrm>
                  <a:off x="295" y="1207"/>
                  <a:ext cx="453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GT"/>
                </a:p>
              </p:txBody>
            </p:sp>
          </p:grpSp>
          <p:grpSp>
            <p:nvGrpSpPr>
              <p:cNvPr id="24590" name="Group 8"/>
              <p:cNvGrpSpPr>
                <a:grpSpLocks/>
              </p:cNvGrpSpPr>
              <p:nvPr/>
            </p:nvGrpSpPr>
            <p:grpSpPr bwMode="auto">
              <a:xfrm>
                <a:off x="385" y="857"/>
                <a:ext cx="5184" cy="3117"/>
                <a:chOff x="424" y="721"/>
                <a:chExt cx="5184" cy="3117"/>
              </a:xfrm>
            </p:grpSpPr>
            <p:grpSp>
              <p:nvGrpSpPr>
                <p:cNvPr id="24606" name="Group 9"/>
                <p:cNvGrpSpPr>
                  <a:grpSpLocks/>
                </p:cNvGrpSpPr>
                <p:nvPr/>
              </p:nvGrpSpPr>
              <p:grpSpPr bwMode="auto">
                <a:xfrm>
                  <a:off x="424" y="1067"/>
                  <a:ext cx="5184" cy="2429"/>
                  <a:chOff x="288" y="931"/>
                  <a:chExt cx="5184" cy="2429"/>
                </a:xfrm>
              </p:grpSpPr>
              <p:sp>
                <p:nvSpPr>
                  <p:cNvPr id="24638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288" y="2016"/>
                    <a:ext cx="528" cy="48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s-ES_tradnl" sz="2400">
                        <a:latin typeface="Times New Roman" pitchFamily="18" charset="0"/>
                      </a:rPr>
                      <a:t>Inicio</a:t>
                    </a:r>
                  </a:p>
                </p:txBody>
              </p:sp>
              <p:sp>
                <p:nvSpPr>
                  <p:cNvPr id="24639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064"/>
                    <a:ext cx="480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s-ES_tradnl" sz="2400">
                        <a:latin typeface="Times New Roman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2464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152"/>
                    <a:ext cx="480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s-ES_tradnl" sz="2400">
                        <a:latin typeface="Times New Roman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24641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2064"/>
                    <a:ext cx="480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s-ES_tradnl" sz="2400">
                        <a:latin typeface="Times New Roman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24642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2976"/>
                    <a:ext cx="480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s-ES_tradnl" sz="2400">
                        <a:latin typeface="Times New Roman" pitchFamily="18" charset="0"/>
                      </a:rPr>
                      <a:t>D</a:t>
                    </a:r>
                  </a:p>
                </p:txBody>
              </p:sp>
              <p:sp>
                <p:nvSpPr>
                  <p:cNvPr id="24643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2064"/>
                    <a:ext cx="480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s-ES_tradnl" sz="2400">
                        <a:latin typeface="Times New Roman" pitchFamily="18" charset="0"/>
                      </a:rPr>
                      <a:t>E</a:t>
                    </a:r>
                  </a:p>
                </p:txBody>
              </p:sp>
              <p:sp>
                <p:nvSpPr>
                  <p:cNvPr id="24644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4992" y="2064"/>
                    <a:ext cx="480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s-ES_tradnl" sz="2400">
                        <a:latin typeface="Times New Roman" pitchFamily="18" charset="0"/>
                      </a:rPr>
                      <a:t>Fin</a:t>
                    </a:r>
                  </a:p>
                </p:txBody>
              </p:sp>
              <p:sp>
                <p:nvSpPr>
                  <p:cNvPr id="2464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2256"/>
                    <a:ext cx="432" cy="0"/>
                  </a:xfrm>
                  <a:prstGeom prst="line">
                    <a:avLst/>
                  </a:prstGeom>
                  <a:noFill/>
                  <a:ln w="76200" cap="sq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s-GT"/>
                  </a:p>
                </p:txBody>
              </p:sp>
              <p:sp>
                <p:nvSpPr>
                  <p:cNvPr id="24646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28" y="1488"/>
                    <a:ext cx="1104" cy="768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s-GT"/>
                  </a:p>
                </p:txBody>
              </p:sp>
              <p:sp>
                <p:nvSpPr>
                  <p:cNvPr id="2464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2256"/>
                    <a:ext cx="1008" cy="0"/>
                  </a:xfrm>
                  <a:prstGeom prst="line">
                    <a:avLst/>
                  </a:prstGeom>
                  <a:noFill/>
                  <a:ln w="76200" cap="sq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s-GT"/>
                  </a:p>
                </p:txBody>
              </p:sp>
              <p:sp>
                <p:nvSpPr>
                  <p:cNvPr id="2464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2304"/>
                    <a:ext cx="1104" cy="768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s-GT"/>
                  </a:p>
                </p:txBody>
              </p:sp>
              <p:sp>
                <p:nvSpPr>
                  <p:cNvPr id="2464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2256"/>
                    <a:ext cx="864" cy="0"/>
                  </a:xfrm>
                  <a:prstGeom prst="line">
                    <a:avLst/>
                  </a:prstGeom>
                  <a:noFill/>
                  <a:ln w="76200" cap="sq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s-GT"/>
                  </a:p>
                </p:txBody>
              </p:sp>
              <p:sp>
                <p:nvSpPr>
                  <p:cNvPr id="2465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392"/>
                    <a:ext cx="912" cy="72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s-GT"/>
                  </a:p>
                </p:txBody>
              </p:sp>
              <p:sp>
                <p:nvSpPr>
                  <p:cNvPr id="2465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256"/>
                    <a:ext cx="384" cy="0"/>
                  </a:xfrm>
                  <a:prstGeom prst="line">
                    <a:avLst/>
                  </a:prstGeom>
                  <a:noFill/>
                  <a:ln w="76200" cap="sq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s-GT"/>
                  </a:p>
                </p:txBody>
              </p:sp>
              <p:sp>
                <p:nvSpPr>
                  <p:cNvPr id="24652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64" y="2352"/>
                    <a:ext cx="1776" cy="816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s-GT"/>
                  </a:p>
                </p:txBody>
              </p:sp>
              <p:sp>
                <p:nvSpPr>
                  <p:cNvPr id="2465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1" y="1797"/>
                    <a:ext cx="196" cy="231"/>
                  </a:xfrm>
                  <a:prstGeom prst="rect">
                    <a:avLst/>
                  </a:prstGeom>
                  <a:noFill/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/>
                      <a:t>0</a:t>
                    </a:r>
                  </a:p>
                </p:txBody>
              </p:sp>
              <p:sp>
                <p:nvSpPr>
                  <p:cNvPr id="2465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3" y="1855"/>
                    <a:ext cx="196" cy="231"/>
                  </a:xfrm>
                  <a:prstGeom prst="rect">
                    <a:avLst/>
                  </a:prstGeom>
                  <a:noFill/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/>
                      <a:t>4</a:t>
                    </a:r>
                  </a:p>
                </p:txBody>
              </p:sp>
              <p:sp>
                <p:nvSpPr>
                  <p:cNvPr id="2465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5" y="931"/>
                    <a:ext cx="196" cy="231"/>
                  </a:xfrm>
                  <a:prstGeom prst="rect">
                    <a:avLst/>
                  </a:prstGeom>
                  <a:noFill/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/>
                      <a:t>2</a:t>
                    </a:r>
                  </a:p>
                </p:txBody>
              </p:sp>
              <p:sp>
                <p:nvSpPr>
                  <p:cNvPr id="2465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5" y="1838"/>
                    <a:ext cx="196" cy="231"/>
                  </a:xfrm>
                  <a:prstGeom prst="rect">
                    <a:avLst/>
                  </a:prstGeom>
                  <a:noFill/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/>
                      <a:t>3</a:t>
                    </a:r>
                  </a:p>
                </p:txBody>
              </p:sp>
              <p:sp>
                <p:nvSpPr>
                  <p:cNvPr id="2465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5" y="2750"/>
                    <a:ext cx="196" cy="231"/>
                  </a:xfrm>
                  <a:prstGeom prst="rect">
                    <a:avLst/>
                  </a:prstGeom>
                  <a:noFill/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/>
                      <a:t>1</a:t>
                    </a:r>
                  </a:p>
                </p:txBody>
              </p:sp>
              <p:sp>
                <p:nvSpPr>
                  <p:cNvPr id="24658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72" y="1838"/>
                    <a:ext cx="196" cy="231"/>
                  </a:xfrm>
                  <a:prstGeom prst="rect">
                    <a:avLst/>
                  </a:prstGeom>
                  <a:noFill/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/>
                      <a:t>5</a:t>
                    </a:r>
                  </a:p>
                </p:txBody>
              </p:sp>
              <p:sp>
                <p:nvSpPr>
                  <p:cNvPr id="24659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35" y="1855"/>
                    <a:ext cx="196" cy="231"/>
                  </a:xfrm>
                  <a:prstGeom prst="rect">
                    <a:avLst/>
                  </a:prstGeom>
                  <a:noFill/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/>
                      <a:t>0</a:t>
                    </a:r>
                  </a:p>
                </p:txBody>
              </p:sp>
            </p:grpSp>
            <p:grpSp>
              <p:nvGrpSpPr>
                <p:cNvPr id="24607" name="Group 32"/>
                <p:cNvGrpSpPr>
                  <a:grpSpLocks/>
                </p:cNvGrpSpPr>
                <p:nvPr/>
              </p:nvGrpSpPr>
              <p:grpSpPr bwMode="auto">
                <a:xfrm>
                  <a:off x="476" y="1480"/>
                  <a:ext cx="453" cy="453"/>
                  <a:chOff x="295" y="981"/>
                  <a:chExt cx="453" cy="453"/>
                </a:xfrm>
              </p:grpSpPr>
              <p:sp>
                <p:nvSpPr>
                  <p:cNvPr id="24636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521" y="981"/>
                    <a:ext cx="0" cy="453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GT"/>
                  </a:p>
                </p:txBody>
              </p:sp>
              <p:sp>
                <p:nvSpPr>
                  <p:cNvPr id="24637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95" y="1207"/>
                    <a:ext cx="453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GT"/>
                  </a:p>
                </p:txBody>
              </p:sp>
            </p:grpSp>
            <p:grpSp>
              <p:nvGrpSpPr>
                <p:cNvPr id="24608" name="Group 35"/>
                <p:cNvGrpSpPr>
                  <a:grpSpLocks/>
                </p:cNvGrpSpPr>
                <p:nvPr/>
              </p:nvGrpSpPr>
              <p:grpSpPr bwMode="auto">
                <a:xfrm>
                  <a:off x="1384" y="1480"/>
                  <a:ext cx="453" cy="453"/>
                  <a:chOff x="295" y="981"/>
                  <a:chExt cx="453" cy="453"/>
                </a:xfrm>
              </p:grpSpPr>
              <p:sp>
                <p:nvSpPr>
                  <p:cNvPr id="2463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521" y="981"/>
                    <a:ext cx="0" cy="453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GT"/>
                  </a:p>
                </p:txBody>
              </p:sp>
              <p:sp>
                <p:nvSpPr>
                  <p:cNvPr id="2463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95" y="1207"/>
                    <a:ext cx="453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GT"/>
                  </a:p>
                </p:txBody>
              </p:sp>
            </p:grpSp>
            <p:grpSp>
              <p:nvGrpSpPr>
                <p:cNvPr id="24609" name="Group 38"/>
                <p:cNvGrpSpPr>
                  <a:grpSpLocks/>
                </p:cNvGrpSpPr>
                <p:nvPr/>
              </p:nvGrpSpPr>
              <p:grpSpPr bwMode="auto">
                <a:xfrm>
                  <a:off x="3243" y="754"/>
                  <a:ext cx="453" cy="453"/>
                  <a:chOff x="295" y="981"/>
                  <a:chExt cx="453" cy="453"/>
                </a:xfrm>
              </p:grpSpPr>
              <p:sp>
                <p:nvSpPr>
                  <p:cNvPr id="24632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521" y="981"/>
                    <a:ext cx="0" cy="453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GT"/>
                  </a:p>
                </p:txBody>
              </p:sp>
              <p:sp>
                <p:nvSpPr>
                  <p:cNvPr id="24633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95" y="1207"/>
                    <a:ext cx="453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GT"/>
                  </a:p>
                </p:txBody>
              </p:sp>
            </p:grpSp>
            <p:grpSp>
              <p:nvGrpSpPr>
                <p:cNvPr id="24610" name="Group 41"/>
                <p:cNvGrpSpPr>
                  <a:grpSpLocks/>
                </p:cNvGrpSpPr>
                <p:nvPr/>
              </p:nvGrpSpPr>
              <p:grpSpPr bwMode="auto">
                <a:xfrm>
                  <a:off x="3288" y="1888"/>
                  <a:ext cx="453" cy="453"/>
                  <a:chOff x="295" y="981"/>
                  <a:chExt cx="453" cy="453"/>
                </a:xfrm>
              </p:grpSpPr>
              <p:sp>
                <p:nvSpPr>
                  <p:cNvPr id="2463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521" y="981"/>
                    <a:ext cx="0" cy="453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GT"/>
                  </a:p>
                </p:txBody>
              </p:sp>
              <p:sp>
                <p:nvSpPr>
                  <p:cNvPr id="24631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95" y="1207"/>
                    <a:ext cx="453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GT"/>
                  </a:p>
                </p:txBody>
              </p:sp>
            </p:grpSp>
            <p:grpSp>
              <p:nvGrpSpPr>
                <p:cNvPr id="24611" name="Group 44"/>
                <p:cNvGrpSpPr>
                  <a:grpSpLocks/>
                </p:cNvGrpSpPr>
                <p:nvPr/>
              </p:nvGrpSpPr>
              <p:grpSpPr bwMode="auto">
                <a:xfrm>
                  <a:off x="3379" y="3385"/>
                  <a:ext cx="453" cy="453"/>
                  <a:chOff x="295" y="981"/>
                  <a:chExt cx="453" cy="453"/>
                </a:xfrm>
              </p:grpSpPr>
              <p:sp>
                <p:nvSpPr>
                  <p:cNvPr id="24628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521" y="981"/>
                    <a:ext cx="0" cy="453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GT"/>
                  </a:p>
                </p:txBody>
              </p:sp>
              <p:sp>
                <p:nvSpPr>
                  <p:cNvPr id="24629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95" y="1207"/>
                    <a:ext cx="453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GT"/>
                  </a:p>
                </p:txBody>
              </p:sp>
            </p:grpSp>
            <p:grpSp>
              <p:nvGrpSpPr>
                <p:cNvPr id="24612" name="Group 47"/>
                <p:cNvGrpSpPr>
                  <a:grpSpLocks/>
                </p:cNvGrpSpPr>
                <p:nvPr/>
              </p:nvGrpSpPr>
              <p:grpSpPr bwMode="auto">
                <a:xfrm>
                  <a:off x="4422" y="1570"/>
                  <a:ext cx="453" cy="453"/>
                  <a:chOff x="295" y="981"/>
                  <a:chExt cx="453" cy="453"/>
                </a:xfrm>
              </p:grpSpPr>
              <p:sp>
                <p:nvSpPr>
                  <p:cNvPr id="2462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521" y="981"/>
                    <a:ext cx="0" cy="453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GT"/>
                  </a:p>
                </p:txBody>
              </p:sp>
              <p:sp>
                <p:nvSpPr>
                  <p:cNvPr id="24627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95" y="1207"/>
                    <a:ext cx="453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GT"/>
                  </a:p>
                </p:txBody>
              </p:sp>
            </p:grpSp>
            <p:sp>
              <p:nvSpPr>
                <p:cNvPr id="24613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463" y="1447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0</a:t>
                  </a:r>
                </a:p>
              </p:txBody>
            </p:sp>
            <p:sp>
              <p:nvSpPr>
                <p:cNvPr id="24614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735" y="1447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0</a:t>
                  </a:r>
                </a:p>
              </p:txBody>
            </p:sp>
            <p:sp>
              <p:nvSpPr>
                <p:cNvPr id="24615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370" y="1447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0</a:t>
                  </a:r>
                </a:p>
              </p:txBody>
            </p:sp>
            <p:sp>
              <p:nvSpPr>
                <p:cNvPr id="24616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597" y="1447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4</a:t>
                  </a:r>
                </a:p>
              </p:txBody>
            </p:sp>
            <p:sp>
              <p:nvSpPr>
                <p:cNvPr id="24617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276" y="721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4</a:t>
                  </a:r>
                </a:p>
              </p:txBody>
            </p:sp>
            <p:sp>
              <p:nvSpPr>
                <p:cNvPr id="24618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502" y="721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6</a:t>
                  </a:r>
                </a:p>
              </p:txBody>
            </p:sp>
            <p:sp>
              <p:nvSpPr>
                <p:cNvPr id="24619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321" y="1855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4</a:t>
                  </a:r>
                </a:p>
              </p:txBody>
            </p:sp>
            <p:sp>
              <p:nvSpPr>
                <p:cNvPr id="2462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548" y="1855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7</a:t>
                  </a:r>
                </a:p>
              </p:txBody>
            </p:sp>
            <p:sp>
              <p:nvSpPr>
                <p:cNvPr id="2462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412" y="3352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4</a:t>
                  </a:r>
                </a:p>
              </p:txBody>
            </p:sp>
            <p:sp>
              <p:nvSpPr>
                <p:cNvPr id="24622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638" y="3352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5</a:t>
                  </a:r>
                </a:p>
              </p:txBody>
            </p:sp>
            <p:sp>
              <p:nvSpPr>
                <p:cNvPr id="2462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10" y="1537"/>
                  <a:ext cx="19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7</a:t>
                  </a:r>
                </a:p>
              </p:txBody>
            </p:sp>
            <p:sp>
              <p:nvSpPr>
                <p:cNvPr id="24624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636" y="1537"/>
                  <a:ext cx="27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12</a:t>
                  </a:r>
                </a:p>
              </p:txBody>
            </p:sp>
            <p:sp>
              <p:nvSpPr>
                <p:cNvPr id="2462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5193" y="1566"/>
                  <a:ext cx="276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/>
                    <a:t>12</a:t>
                  </a:r>
                </a:p>
              </p:txBody>
            </p:sp>
          </p:grpSp>
          <p:sp>
            <p:nvSpPr>
              <p:cNvPr id="24591" name="Text Box 63"/>
              <p:cNvSpPr txBox="1">
                <a:spLocks noChangeArrowheads="1"/>
              </p:cNvSpPr>
              <p:nvPr/>
            </p:nvSpPr>
            <p:spPr bwMode="auto">
              <a:xfrm>
                <a:off x="5416" y="1702"/>
                <a:ext cx="27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12</a:t>
                </a:r>
              </a:p>
            </p:txBody>
          </p:sp>
          <p:sp>
            <p:nvSpPr>
              <p:cNvPr id="24592" name="Text Box 64"/>
              <p:cNvSpPr txBox="1">
                <a:spLocks noChangeArrowheads="1"/>
              </p:cNvSpPr>
              <p:nvPr/>
            </p:nvSpPr>
            <p:spPr bwMode="auto">
              <a:xfrm>
                <a:off x="5416" y="1978"/>
                <a:ext cx="27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12</a:t>
                </a:r>
              </a:p>
            </p:txBody>
          </p:sp>
          <p:sp>
            <p:nvSpPr>
              <p:cNvPr id="24593" name="Text Box 65"/>
              <p:cNvSpPr txBox="1">
                <a:spLocks noChangeArrowheads="1"/>
              </p:cNvSpPr>
              <p:nvPr/>
            </p:nvSpPr>
            <p:spPr bwMode="auto">
              <a:xfrm>
                <a:off x="5144" y="1978"/>
                <a:ext cx="27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12</a:t>
                </a:r>
              </a:p>
            </p:txBody>
          </p:sp>
          <p:sp>
            <p:nvSpPr>
              <p:cNvPr id="24594" name="Text Box 66"/>
              <p:cNvSpPr txBox="1">
                <a:spLocks noChangeArrowheads="1"/>
              </p:cNvSpPr>
              <p:nvPr/>
            </p:nvSpPr>
            <p:spPr bwMode="auto">
              <a:xfrm>
                <a:off x="3556" y="3748"/>
                <a:ext cx="27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12</a:t>
                </a:r>
              </a:p>
            </p:txBody>
          </p:sp>
          <p:sp>
            <p:nvSpPr>
              <p:cNvPr id="24595" name="Text Box 67"/>
              <p:cNvSpPr txBox="1">
                <a:spLocks noChangeArrowheads="1"/>
              </p:cNvSpPr>
              <p:nvPr/>
            </p:nvSpPr>
            <p:spPr bwMode="auto">
              <a:xfrm>
                <a:off x="4600" y="1933"/>
                <a:ext cx="27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12</a:t>
                </a:r>
              </a:p>
            </p:txBody>
          </p:sp>
          <p:sp>
            <p:nvSpPr>
              <p:cNvPr id="24596" name="Text Box 68"/>
              <p:cNvSpPr txBox="1">
                <a:spLocks noChangeArrowheads="1"/>
              </p:cNvSpPr>
              <p:nvPr/>
            </p:nvSpPr>
            <p:spPr bwMode="auto">
              <a:xfrm>
                <a:off x="4377" y="1946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7</a:t>
                </a:r>
              </a:p>
            </p:txBody>
          </p:sp>
          <p:sp>
            <p:nvSpPr>
              <p:cNvPr id="24597" name="Text Box 69"/>
              <p:cNvSpPr txBox="1">
                <a:spLocks noChangeArrowheads="1"/>
              </p:cNvSpPr>
              <p:nvPr/>
            </p:nvSpPr>
            <p:spPr bwMode="auto">
              <a:xfrm>
                <a:off x="3288" y="3748"/>
                <a:ext cx="27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11</a:t>
                </a:r>
              </a:p>
            </p:txBody>
          </p:sp>
          <p:sp>
            <p:nvSpPr>
              <p:cNvPr id="24598" name="Text Box 70"/>
              <p:cNvSpPr txBox="1">
                <a:spLocks noChangeArrowheads="1"/>
              </p:cNvSpPr>
              <p:nvPr/>
            </p:nvSpPr>
            <p:spPr bwMode="auto">
              <a:xfrm>
                <a:off x="3457" y="1129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7</a:t>
                </a:r>
              </a:p>
            </p:txBody>
          </p:sp>
          <p:sp>
            <p:nvSpPr>
              <p:cNvPr id="24599" name="Text Box 71"/>
              <p:cNvSpPr txBox="1">
                <a:spLocks noChangeArrowheads="1"/>
              </p:cNvSpPr>
              <p:nvPr/>
            </p:nvSpPr>
            <p:spPr bwMode="auto">
              <a:xfrm>
                <a:off x="3228" y="1117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5</a:t>
                </a:r>
              </a:p>
            </p:txBody>
          </p:sp>
          <p:sp>
            <p:nvSpPr>
              <p:cNvPr id="24600" name="Text Box 72"/>
              <p:cNvSpPr txBox="1">
                <a:spLocks noChangeArrowheads="1"/>
              </p:cNvSpPr>
              <p:nvPr/>
            </p:nvSpPr>
            <p:spPr bwMode="auto">
              <a:xfrm>
                <a:off x="3500" y="2263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7</a:t>
                </a:r>
              </a:p>
            </p:txBody>
          </p:sp>
          <p:sp>
            <p:nvSpPr>
              <p:cNvPr id="24601" name="Text Box 73"/>
              <p:cNvSpPr txBox="1">
                <a:spLocks noChangeArrowheads="1"/>
              </p:cNvSpPr>
              <p:nvPr/>
            </p:nvSpPr>
            <p:spPr bwMode="auto">
              <a:xfrm>
                <a:off x="3288" y="2251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4</a:t>
                </a:r>
              </a:p>
            </p:txBody>
          </p:sp>
          <p:sp>
            <p:nvSpPr>
              <p:cNvPr id="24602" name="Text Box 74"/>
              <p:cNvSpPr txBox="1">
                <a:spLocks noChangeArrowheads="1"/>
              </p:cNvSpPr>
              <p:nvPr/>
            </p:nvSpPr>
            <p:spPr bwMode="auto">
              <a:xfrm>
                <a:off x="1550" y="1842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4</a:t>
                </a:r>
              </a:p>
            </p:txBody>
          </p:sp>
          <p:sp>
            <p:nvSpPr>
              <p:cNvPr id="24603" name="Text Box 75"/>
              <p:cNvSpPr txBox="1">
                <a:spLocks noChangeArrowheads="1"/>
              </p:cNvSpPr>
              <p:nvPr/>
            </p:nvSpPr>
            <p:spPr bwMode="auto">
              <a:xfrm>
                <a:off x="1338" y="1855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0</a:t>
                </a:r>
              </a:p>
            </p:txBody>
          </p:sp>
          <p:sp>
            <p:nvSpPr>
              <p:cNvPr id="24604" name="Text Box 76"/>
              <p:cNvSpPr txBox="1">
                <a:spLocks noChangeArrowheads="1"/>
              </p:cNvSpPr>
              <p:nvPr/>
            </p:nvSpPr>
            <p:spPr bwMode="auto">
              <a:xfrm>
                <a:off x="703" y="1888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0</a:t>
                </a:r>
              </a:p>
            </p:txBody>
          </p:sp>
          <p:sp>
            <p:nvSpPr>
              <p:cNvPr id="24605" name="Text Box 77"/>
              <p:cNvSpPr txBox="1">
                <a:spLocks noChangeArrowheads="1"/>
              </p:cNvSpPr>
              <p:nvPr/>
            </p:nvSpPr>
            <p:spPr bwMode="auto">
              <a:xfrm>
                <a:off x="431" y="1888"/>
                <a:ext cx="19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s-ES"/>
                  <a:t>0</a:t>
                </a:r>
              </a:p>
            </p:txBody>
          </p:sp>
        </p:grpSp>
        <p:sp>
          <p:nvSpPr>
            <p:cNvPr id="24582" name="Text Box 78"/>
            <p:cNvSpPr txBox="1">
              <a:spLocks noChangeArrowheads="1"/>
            </p:cNvSpPr>
            <p:nvPr/>
          </p:nvSpPr>
          <p:spPr bwMode="auto">
            <a:xfrm>
              <a:off x="5453" y="1809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H=0</a:t>
              </a:r>
            </a:p>
          </p:txBody>
        </p:sp>
        <p:sp>
          <p:nvSpPr>
            <p:cNvPr id="24583" name="Text Box 79"/>
            <p:cNvSpPr txBox="1">
              <a:spLocks noChangeArrowheads="1"/>
            </p:cNvSpPr>
            <p:nvPr/>
          </p:nvSpPr>
          <p:spPr bwMode="auto">
            <a:xfrm>
              <a:off x="4220" y="1430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H=0</a:t>
              </a:r>
            </a:p>
          </p:txBody>
        </p:sp>
        <p:sp>
          <p:nvSpPr>
            <p:cNvPr id="24584" name="Text Box 80"/>
            <p:cNvSpPr txBox="1">
              <a:spLocks noChangeArrowheads="1"/>
            </p:cNvSpPr>
            <p:nvPr/>
          </p:nvSpPr>
          <p:spPr bwMode="auto">
            <a:xfrm>
              <a:off x="3742" y="3607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H=7</a:t>
              </a:r>
            </a:p>
          </p:txBody>
        </p:sp>
        <p:sp>
          <p:nvSpPr>
            <p:cNvPr id="24585" name="Text Box 81"/>
            <p:cNvSpPr txBox="1">
              <a:spLocks noChangeArrowheads="1"/>
            </p:cNvSpPr>
            <p:nvPr/>
          </p:nvSpPr>
          <p:spPr bwMode="auto">
            <a:xfrm>
              <a:off x="3152" y="2564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H=0</a:t>
              </a:r>
            </a:p>
          </p:txBody>
        </p:sp>
        <p:sp>
          <p:nvSpPr>
            <p:cNvPr id="24586" name="Text Box 82"/>
            <p:cNvSpPr txBox="1">
              <a:spLocks noChangeArrowheads="1"/>
            </p:cNvSpPr>
            <p:nvPr/>
          </p:nvSpPr>
          <p:spPr bwMode="auto">
            <a:xfrm>
              <a:off x="3448" y="981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H=1</a:t>
              </a:r>
            </a:p>
          </p:txBody>
        </p:sp>
        <p:sp>
          <p:nvSpPr>
            <p:cNvPr id="24587" name="Text Box 83"/>
            <p:cNvSpPr txBox="1">
              <a:spLocks noChangeArrowheads="1"/>
            </p:cNvSpPr>
            <p:nvPr/>
          </p:nvSpPr>
          <p:spPr bwMode="auto">
            <a:xfrm>
              <a:off x="1589" y="1706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H=0</a:t>
              </a:r>
            </a:p>
          </p:txBody>
        </p:sp>
        <p:sp>
          <p:nvSpPr>
            <p:cNvPr id="24588" name="Text Box 84"/>
            <p:cNvSpPr txBox="1">
              <a:spLocks noChangeArrowheads="1"/>
            </p:cNvSpPr>
            <p:nvPr/>
          </p:nvSpPr>
          <p:spPr bwMode="auto">
            <a:xfrm>
              <a:off x="657" y="1706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s-ES"/>
                <a:t>H=0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57225" y="785790"/>
          <a:ext cx="7215237" cy="5500728"/>
        </p:xfrm>
        <a:graphic>
          <a:graphicData uri="http://schemas.openxmlformats.org/drawingml/2006/table">
            <a:tbl>
              <a:tblPr/>
              <a:tblGrid>
                <a:gridCol w="1078243"/>
                <a:gridCol w="991983"/>
                <a:gridCol w="867985"/>
                <a:gridCol w="891347"/>
                <a:gridCol w="98838"/>
                <a:gridCol w="653234"/>
                <a:gridCol w="990533"/>
                <a:gridCol w="114665"/>
                <a:gridCol w="763756"/>
                <a:gridCol w="764653"/>
              </a:tblGrid>
              <a:tr h="458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s-GT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s-GT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s-GT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s-GT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(5-3)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GRAFICA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(7-3)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GRAFICA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(7-5)</a:t>
                      </a:r>
                      <a:endParaRPr lang="es-GT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MAXIMO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MINIMO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HOLGURA</a:t>
                      </a:r>
                      <a:endParaRPr lang="es-GT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ACTIVIDAD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ANTECEDENTE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TIEMPO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F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0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F</a:t>
                      </a:r>
                      <a:endParaRPr lang="es-GT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GT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B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D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E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B,C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GT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457200"/>
            <a:ext cx="8231187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Planeación, programación y control</a:t>
            </a:r>
            <a:endParaRPr lang="es-ES" sz="4600" b="1" smtClean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357687"/>
          </a:xfrm>
        </p:spPr>
        <p:txBody>
          <a:bodyPr/>
          <a:lstStyle/>
          <a:p>
            <a:pPr eaLnBrk="1" hangingPunct="1"/>
            <a:r>
              <a:rPr lang="es-ES" smtClean="0"/>
              <a:t>La </a:t>
            </a:r>
            <a:r>
              <a:rPr lang="es-ES" b="1" smtClean="0"/>
              <a:t>Planeación</a:t>
            </a:r>
            <a:r>
              <a:rPr lang="es-ES" smtClean="0"/>
              <a:t> requiere desglosar el proyecto en actividades, estimar recursos, tiempo e interrelaciones entre actividades.</a:t>
            </a:r>
          </a:p>
          <a:p>
            <a:pPr eaLnBrk="1" hangingPunct="1"/>
            <a:r>
              <a:rPr lang="es-ES" smtClean="0"/>
              <a:t>La </a:t>
            </a:r>
            <a:r>
              <a:rPr lang="es-ES" b="1" smtClean="0"/>
              <a:t>Programación</a:t>
            </a:r>
            <a:r>
              <a:rPr lang="es-ES" smtClean="0"/>
              <a:t> requiere detallar fechas de inicio y terminación.</a:t>
            </a:r>
          </a:p>
          <a:p>
            <a:pPr eaLnBrk="1" hangingPunct="1"/>
            <a:r>
              <a:rPr lang="es-ES" smtClean="0"/>
              <a:t>El </a:t>
            </a:r>
            <a:r>
              <a:rPr lang="es-ES" b="1" smtClean="0"/>
              <a:t>Control </a:t>
            </a:r>
            <a:r>
              <a:rPr lang="es-ES" smtClean="0"/>
              <a:t>requiere información sobre el estado actual y analiza posibles trueques cuando surgen dificultades.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Herramientas de planeación, programación y control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3400" smtClean="0"/>
              <a:t>Gráficas de Gantt</a:t>
            </a:r>
          </a:p>
          <a:p>
            <a:pPr eaLnBrk="1" hangingPunct="1">
              <a:lnSpc>
                <a:spcPct val="90000"/>
              </a:lnSpc>
            </a:pPr>
            <a:r>
              <a:rPr lang="es-ES" sz="3400" smtClean="0"/>
              <a:t>Modelos de redes: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3400" smtClean="0"/>
              <a:t>Redes deterministas (CPM = Método de la ruta crítica)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3400" smtClean="0"/>
              <a:t>Redes probabilistas (PERT = Técnica de evaluación y revisión de programas)</a:t>
            </a:r>
          </a:p>
          <a:p>
            <a:pPr eaLnBrk="1" hangingPunct="1">
              <a:lnSpc>
                <a:spcPct val="90000"/>
              </a:lnSpc>
            </a:pPr>
            <a:r>
              <a:rPr lang="es-ES" sz="3400" smtClean="0"/>
              <a:t>También existen otras técnicas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533400"/>
            <a:ext cx="8353425" cy="879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b="1" smtClean="0"/>
              <a:t>Ejemplo: Construcción de una casa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28613" y="1481138"/>
          <a:ext cx="8229600" cy="4810125"/>
        </p:xfrm>
        <a:graphic>
          <a:graphicData uri="http://schemas.openxmlformats.org/presentationml/2006/ole">
            <p:oleObj spid="_x0000_s1026" name="Document" r:id="rId3" imgW="8159451" imgH="467977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Gráfica de Gantt</a:t>
            </a:r>
          </a:p>
        </p:txBody>
      </p:sp>
      <p:sp>
        <p:nvSpPr>
          <p:cNvPr id="42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1230313" y="1700213"/>
            <a:ext cx="0" cy="3581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GT"/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>
            <a:off x="1230313" y="5281613"/>
            <a:ext cx="7086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GT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68313" y="2309813"/>
            <a:ext cx="4048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A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68313" y="2919413"/>
            <a:ext cx="387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B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68313" y="3529013"/>
            <a:ext cx="387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C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68313" y="4138613"/>
            <a:ext cx="4048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D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8313" y="4748213"/>
            <a:ext cx="3698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E</a:t>
            </a: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1077913" y="238601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1230313" y="2386013"/>
            <a:ext cx="22860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516313" y="2995613"/>
            <a:ext cx="15240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3516313" y="3605213"/>
            <a:ext cx="1981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497513" y="4748213"/>
            <a:ext cx="2743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3516313" y="4214813"/>
            <a:ext cx="5334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3287713" y="238601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3363913" y="299561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>
            <a:off x="3363913" y="360521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63" name="Oval 23"/>
          <p:cNvSpPr>
            <a:spLocks noChangeArrowheads="1"/>
          </p:cNvSpPr>
          <p:nvPr/>
        </p:nvSpPr>
        <p:spPr bwMode="auto">
          <a:xfrm>
            <a:off x="3363913" y="421481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5345113" y="299561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5345113" y="360521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66" name="Oval 26"/>
          <p:cNvSpPr>
            <a:spLocks noChangeArrowheads="1"/>
          </p:cNvSpPr>
          <p:nvPr/>
        </p:nvSpPr>
        <p:spPr bwMode="auto">
          <a:xfrm>
            <a:off x="7935913" y="421481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67" name="Oval 27"/>
          <p:cNvSpPr>
            <a:spLocks noChangeArrowheads="1"/>
          </p:cNvSpPr>
          <p:nvPr/>
        </p:nvSpPr>
        <p:spPr bwMode="auto">
          <a:xfrm>
            <a:off x="8012113" y="474821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4049713" y="4595813"/>
            <a:ext cx="4114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GT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4049713" y="4214813"/>
            <a:ext cx="4114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GT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5040313" y="3376613"/>
            <a:ext cx="5334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GT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5040313" y="2995613"/>
            <a:ext cx="5334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GT"/>
          </a:p>
        </p:txBody>
      </p:sp>
      <p:sp>
        <p:nvSpPr>
          <p:cNvPr id="10272" name="Oval 32"/>
          <p:cNvSpPr>
            <a:spLocks noChangeArrowheads="1"/>
          </p:cNvSpPr>
          <p:nvPr/>
        </p:nvSpPr>
        <p:spPr bwMode="auto">
          <a:xfrm>
            <a:off x="5345113" y="4748213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22" name="Text Box 33"/>
          <p:cNvSpPr txBox="1">
            <a:spLocks noChangeArrowheads="1"/>
          </p:cNvSpPr>
          <p:nvPr/>
        </p:nvSpPr>
        <p:spPr bwMode="auto">
          <a:xfrm>
            <a:off x="3440113" y="5205413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4</a:t>
            </a:r>
          </a:p>
        </p:txBody>
      </p:sp>
      <p:sp>
        <p:nvSpPr>
          <p:cNvPr id="8223" name="Text Box 34"/>
          <p:cNvSpPr txBox="1">
            <a:spLocks noChangeArrowheads="1"/>
          </p:cNvSpPr>
          <p:nvPr/>
        </p:nvSpPr>
        <p:spPr bwMode="auto">
          <a:xfrm>
            <a:off x="5268913" y="5205413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7</a:t>
            </a:r>
          </a:p>
        </p:txBody>
      </p:sp>
      <p:sp>
        <p:nvSpPr>
          <p:cNvPr id="8224" name="Text Box 35"/>
          <p:cNvSpPr txBox="1">
            <a:spLocks noChangeArrowheads="1"/>
          </p:cNvSpPr>
          <p:nvPr/>
        </p:nvSpPr>
        <p:spPr bwMode="auto">
          <a:xfrm>
            <a:off x="8012113" y="5205413"/>
            <a:ext cx="488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12</a:t>
            </a:r>
          </a:p>
        </p:txBody>
      </p:sp>
      <p:sp>
        <p:nvSpPr>
          <p:cNvPr id="8225" name="Text Box 36"/>
          <p:cNvSpPr txBox="1">
            <a:spLocks noChangeArrowheads="1"/>
          </p:cNvSpPr>
          <p:nvPr/>
        </p:nvSpPr>
        <p:spPr bwMode="auto">
          <a:xfrm>
            <a:off x="1062038" y="5246688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0</a:t>
            </a:r>
          </a:p>
        </p:txBody>
      </p:sp>
      <p:sp>
        <p:nvSpPr>
          <p:cNvPr id="8226" name="Text Box 37"/>
          <p:cNvSpPr txBox="1">
            <a:spLocks noChangeArrowheads="1"/>
          </p:cNvSpPr>
          <p:nvPr/>
        </p:nvSpPr>
        <p:spPr bwMode="auto">
          <a:xfrm>
            <a:off x="1595438" y="5246688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1</a:t>
            </a:r>
          </a:p>
        </p:txBody>
      </p:sp>
      <p:sp>
        <p:nvSpPr>
          <p:cNvPr id="8227" name="Text Box 38"/>
          <p:cNvSpPr txBox="1">
            <a:spLocks noChangeArrowheads="1"/>
          </p:cNvSpPr>
          <p:nvPr/>
        </p:nvSpPr>
        <p:spPr bwMode="auto">
          <a:xfrm>
            <a:off x="2205038" y="5246688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2</a:t>
            </a:r>
          </a:p>
        </p:txBody>
      </p:sp>
      <p:sp>
        <p:nvSpPr>
          <p:cNvPr id="8228" name="Text Box 39"/>
          <p:cNvSpPr txBox="1">
            <a:spLocks noChangeArrowheads="1"/>
          </p:cNvSpPr>
          <p:nvPr/>
        </p:nvSpPr>
        <p:spPr bwMode="auto">
          <a:xfrm>
            <a:off x="2814638" y="5246688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3</a:t>
            </a:r>
          </a:p>
        </p:txBody>
      </p:sp>
      <p:sp>
        <p:nvSpPr>
          <p:cNvPr id="8229" name="Text Box 40"/>
          <p:cNvSpPr txBox="1">
            <a:spLocks noChangeArrowheads="1"/>
          </p:cNvSpPr>
          <p:nvPr/>
        </p:nvSpPr>
        <p:spPr bwMode="auto">
          <a:xfrm>
            <a:off x="4049713" y="5205413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5</a:t>
            </a:r>
          </a:p>
        </p:txBody>
      </p:sp>
      <p:sp>
        <p:nvSpPr>
          <p:cNvPr id="8230" name="Text Box 41"/>
          <p:cNvSpPr txBox="1">
            <a:spLocks noChangeArrowheads="1"/>
          </p:cNvSpPr>
          <p:nvPr/>
        </p:nvSpPr>
        <p:spPr bwMode="auto">
          <a:xfrm>
            <a:off x="4659313" y="5205413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6</a:t>
            </a:r>
          </a:p>
        </p:txBody>
      </p:sp>
      <p:sp>
        <p:nvSpPr>
          <p:cNvPr id="8231" name="Text Box 42"/>
          <p:cNvSpPr txBox="1">
            <a:spLocks noChangeArrowheads="1"/>
          </p:cNvSpPr>
          <p:nvPr/>
        </p:nvSpPr>
        <p:spPr bwMode="auto">
          <a:xfrm>
            <a:off x="5954713" y="5205413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8</a:t>
            </a:r>
          </a:p>
        </p:txBody>
      </p:sp>
      <p:sp>
        <p:nvSpPr>
          <p:cNvPr id="8232" name="Text Box 43"/>
          <p:cNvSpPr txBox="1">
            <a:spLocks noChangeArrowheads="1"/>
          </p:cNvSpPr>
          <p:nvPr/>
        </p:nvSpPr>
        <p:spPr bwMode="auto">
          <a:xfrm>
            <a:off x="6488113" y="5205413"/>
            <a:ext cx="33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9</a:t>
            </a:r>
          </a:p>
        </p:txBody>
      </p:sp>
      <p:sp>
        <p:nvSpPr>
          <p:cNvPr id="8233" name="Text Box 44"/>
          <p:cNvSpPr txBox="1">
            <a:spLocks noChangeArrowheads="1"/>
          </p:cNvSpPr>
          <p:nvPr/>
        </p:nvSpPr>
        <p:spPr bwMode="auto">
          <a:xfrm>
            <a:off x="6945313" y="5205413"/>
            <a:ext cx="488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10</a:t>
            </a:r>
          </a:p>
        </p:txBody>
      </p:sp>
      <p:sp>
        <p:nvSpPr>
          <p:cNvPr id="8234" name="Text Box 45"/>
          <p:cNvSpPr txBox="1">
            <a:spLocks noChangeArrowheads="1"/>
          </p:cNvSpPr>
          <p:nvPr/>
        </p:nvSpPr>
        <p:spPr bwMode="auto">
          <a:xfrm>
            <a:off x="7478713" y="5205413"/>
            <a:ext cx="488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>
                <a:latin typeface="Times New Roman" pitchFamily="18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1" grpId="0"/>
      <p:bldP spid="10252" grpId="0"/>
      <p:bldP spid="10253" grpId="0"/>
      <p:bldP spid="10254" grpId="0" animBg="1"/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 animBg="1"/>
      <p:bldP spid="10264" grpId="0" animBg="1"/>
      <p:bldP spid="10265" grpId="0" animBg="1"/>
      <p:bldP spid="10266" grpId="0" animBg="1"/>
      <p:bldP spid="10267" grpId="0" animBg="1"/>
      <p:bldP spid="10268" grpId="0" animBg="1"/>
      <p:bldP spid="10269" grpId="0" animBg="1"/>
      <p:bldP spid="10270" grpId="0" animBg="1"/>
      <p:bldP spid="10271" grpId="0" animBg="1"/>
      <p:bldP spid="102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Red de actividades</a:t>
            </a:r>
          </a:p>
        </p:txBody>
      </p:sp>
      <p:sp>
        <p:nvSpPr>
          <p:cNvPr id="1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457200" y="3200400"/>
            <a:ext cx="838200" cy="762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s-ES_tradnl" sz="2400">
                <a:latin typeface="Times New Roman" pitchFamily="18" charset="0"/>
              </a:rPr>
              <a:t>Inicio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1981200" y="3276600"/>
            <a:ext cx="762000" cy="609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s-ES_tradnl" sz="2400">
                <a:latin typeface="Times New Roman" pitchFamily="18" charset="0"/>
              </a:rPr>
              <a:t>A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4419600" y="1828800"/>
            <a:ext cx="762000" cy="609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s-ES_tradnl" sz="2400">
                <a:latin typeface="Times New Roman" pitchFamily="18" charset="0"/>
              </a:rPr>
              <a:t>B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4419600" y="3276600"/>
            <a:ext cx="762000" cy="609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s-ES_tradnl" sz="2400">
                <a:latin typeface="Times New Roman" pitchFamily="18" charset="0"/>
              </a:rPr>
              <a:t>C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419600" y="4724400"/>
            <a:ext cx="762000" cy="609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s-ES_tradnl" sz="2400">
                <a:latin typeface="Times New Roman" pitchFamily="18" charset="0"/>
              </a:rPr>
              <a:t>D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6553200" y="3276600"/>
            <a:ext cx="762000" cy="609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s-ES_tradnl" sz="2400">
                <a:latin typeface="Times New Roman" pitchFamily="18" charset="0"/>
              </a:rPr>
              <a:t>E</a:t>
            </a: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7924800" y="3276600"/>
            <a:ext cx="762000" cy="609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s-ES_tradnl" sz="2400">
                <a:latin typeface="Times New Roman" pitchFamily="18" charset="0"/>
              </a:rPr>
              <a:t>Fin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1295400" y="3581400"/>
            <a:ext cx="685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s-GT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2743200" y="2362200"/>
            <a:ext cx="175260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s-GT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819400" y="3581400"/>
            <a:ext cx="1600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s-GT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2743200" y="3657600"/>
            <a:ext cx="175260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s-GT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181600" y="3581400"/>
            <a:ext cx="1371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s-GT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181600" y="2209800"/>
            <a:ext cx="1447800" cy="1143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s-GT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7315200" y="3581400"/>
            <a:ext cx="60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s-GT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5181600" y="3733800"/>
            <a:ext cx="28194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Ruta crítica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s-ES" sz="3400" smtClean="0"/>
              <a:t>La Ruta Crítica es la ruta más larga a través de la red</a:t>
            </a:r>
          </a:p>
          <a:p>
            <a:pPr eaLnBrk="1" hangingPunct="1">
              <a:lnSpc>
                <a:spcPct val="120000"/>
              </a:lnSpc>
            </a:pPr>
            <a:r>
              <a:rPr lang="es-ES" sz="3400" smtClean="0"/>
              <a:t>Determina la longitud del proyecto</a:t>
            </a:r>
          </a:p>
          <a:p>
            <a:pPr eaLnBrk="1" hangingPunct="1">
              <a:lnSpc>
                <a:spcPct val="120000"/>
              </a:lnSpc>
            </a:pPr>
            <a:r>
              <a:rPr lang="es-ES" sz="3400" smtClean="0"/>
              <a:t>Toda red tiene al menos una ruta crítica</a:t>
            </a:r>
          </a:p>
          <a:p>
            <a:pPr eaLnBrk="1" hangingPunct="1">
              <a:lnSpc>
                <a:spcPct val="120000"/>
              </a:lnSpc>
            </a:pPr>
            <a:r>
              <a:rPr lang="es-ES" sz="3400" smtClean="0"/>
              <a:t>Es posible que haya proyectos con más de una ruta crítica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z="3800" b="1" smtClean="0"/>
              <a:t>¿Cuál es la ruta crítica de la red anterior?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3400" smtClean="0"/>
              <a:t>Este proyecto tiene tres rutas posibles:</a:t>
            </a:r>
          </a:p>
          <a:p>
            <a:pPr lvl="1" eaLnBrk="1" hangingPunct="1"/>
            <a:r>
              <a:rPr lang="es-ES" sz="3400" smtClean="0"/>
              <a:t>Inicio – A – B – E – Fin</a:t>
            </a:r>
          </a:p>
          <a:p>
            <a:pPr lvl="1" eaLnBrk="1" hangingPunct="1"/>
            <a:r>
              <a:rPr lang="es-ES" sz="3400" smtClean="0"/>
              <a:t>Inicio – A – C – E – Fin</a:t>
            </a:r>
          </a:p>
          <a:p>
            <a:pPr lvl="1" eaLnBrk="1" hangingPunct="1"/>
            <a:r>
              <a:rPr lang="es-ES" sz="3400" smtClean="0"/>
              <a:t>Inicio – A – D – Fin </a:t>
            </a:r>
          </a:p>
          <a:p>
            <a:pPr eaLnBrk="1" hangingPunct="1"/>
            <a:r>
              <a:rPr lang="es-ES" sz="3400" smtClean="0"/>
              <a:t>¿Cuál es la duración de cada una?</a:t>
            </a:r>
          </a:p>
          <a:p>
            <a:pPr lvl="1" eaLnBrk="1" hangingPunct="1"/>
            <a:endParaRPr lang="es-ES" sz="3000" smtClean="0"/>
          </a:p>
          <a:p>
            <a:pPr lvl="1" eaLnBrk="1" hangingPunct="1"/>
            <a:endParaRPr lang="es-ES" sz="3000" smtClean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http://www.auladeeconomia.com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245</TotalTime>
  <Words>949</Words>
  <Application>Microsoft PowerPoint</Application>
  <PresentationFormat>Presentación en pantalla (4:3)</PresentationFormat>
  <Paragraphs>390</Paragraphs>
  <Slides>23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5" baseType="lpstr">
      <vt:lpstr>Técnico</vt:lpstr>
      <vt:lpstr>Documento de Microsoft Office Word 97-2003</vt:lpstr>
      <vt:lpstr>TECNICA DE PROGRAMACION CPM</vt:lpstr>
      <vt:lpstr>Proyectos:</vt:lpstr>
      <vt:lpstr>Planeación, programación y control</vt:lpstr>
      <vt:lpstr>Herramientas de planeación, programación y control</vt:lpstr>
      <vt:lpstr>Ejemplo: Construcción de una casa</vt:lpstr>
      <vt:lpstr>Gráfica de Gantt</vt:lpstr>
      <vt:lpstr>Red de actividades</vt:lpstr>
      <vt:lpstr>Ruta crítica</vt:lpstr>
      <vt:lpstr>¿Cuál es la ruta crítica de la red anterior?</vt:lpstr>
      <vt:lpstr>¿Cómo se encuentra la ruta crítica?</vt:lpstr>
      <vt:lpstr>¿Cómo se encuentra la ruta crítica?</vt:lpstr>
      <vt:lpstr>¿Cómo se encuentra la ruta crítica?</vt:lpstr>
      <vt:lpstr>¿Cómo se encuentra la ruta crítica?</vt:lpstr>
      <vt:lpstr>¿Cómo se encuentra la ruta crítica?</vt:lpstr>
      <vt:lpstr>¿Cómo se encuentra la ruta crítica?</vt:lpstr>
      <vt:lpstr>¿Cómo se encuentra la ruta crítica?</vt:lpstr>
      <vt:lpstr>¿Cómo se encuentra la ruta crítica?</vt:lpstr>
      <vt:lpstr>¿Cómo se encuentra la ruta crítica?</vt:lpstr>
      <vt:lpstr>¿Cómo se encuentra la ruta crítica?</vt:lpstr>
      <vt:lpstr>¿Cómo se encuentra la ruta crítica?</vt:lpstr>
      <vt:lpstr>¿Cómo se encuentra la ruta crítica?</vt:lpstr>
      <vt:lpstr>¿Cómo se encuentra la ruta crítica?</vt:lpstr>
      <vt:lpstr>Diapositiva 23</vt:lpstr>
    </vt:vector>
  </TitlesOfParts>
  <Company>2000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cpm</dc:title>
  <dc:creator>Gabriel Leandro</dc:creator>
  <cp:lastModifiedBy>Mauro Alfredo Rodriguez</cp:lastModifiedBy>
  <cp:revision>34</cp:revision>
  <cp:lastPrinted>1995-10-27T23:26:18Z</cp:lastPrinted>
  <dcterms:created xsi:type="dcterms:W3CDTF">2001-08-03T00:56:08Z</dcterms:created>
  <dcterms:modified xsi:type="dcterms:W3CDTF">2012-07-27T20:53:00Z</dcterms:modified>
</cp:coreProperties>
</file>